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2" r:id="rId7"/>
    <p:sldId id="282" r:id="rId8"/>
    <p:sldId id="283" r:id="rId9"/>
    <p:sldId id="284" r:id="rId10"/>
    <p:sldId id="266" r:id="rId11"/>
    <p:sldId id="260" r:id="rId12"/>
    <p:sldId id="265" r:id="rId13"/>
    <p:sldId id="296" r:id="rId14"/>
    <p:sldId id="297" r:id="rId15"/>
    <p:sldId id="276" r:id="rId16"/>
    <p:sldId id="277" r:id="rId17"/>
    <p:sldId id="310" r:id="rId18"/>
    <p:sldId id="273" r:id="rId19"/>
    <p:sldId id="278" r:id="rId20"/>
    <p:sldId id="285" r:id="rId21"/>
    <p:sldId id="279" r:id="rId22"/>
    <p:sldId id="311" r:id="rId23"/>
    <p:sldId id="312" r:id="rId24"/>
    <p:sldId id="281" r:id="rId25"/>
  </p:sldIdLst>
  <p:sldSz cx="12192000" cy="6858000"/>
  <p:notesSz cx="6858000" cy="9144000"/>
  <p:embeddedFontLst>
    <p:embeddedFont>
      <p:font typeface="Calibri" panose="020F0502020204030204"/>
      <p:regular r:id="rId29"/>
    </p:embeddedFont>
    <p:embeddedFont>
      <p:font typeface="Roboto" panose="02000000000000000000"/>
      <p:regular r:id="rId30"/>
      <p:bold r:id="rId31"/>
      <p:italic r:id="rId32"/>
      <p:boldItalic r:id="rId33"/>
    </p:embeddedFont>
    <p:embeddedFont>
      <p:font typeface="Algerian" panose="04020705040A02060702"/>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0E9E56B-D8B8-4DC6-B1F4-5D483C5C76C1}" styleName="Table_0">
    <a:wholeTbl>
      <a:tcTxStyle>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7E8E7"/>
          </a:solidFill>
        </a:fill>
      </a:tcStyle>
    </a:wholeTbl>
    <a:band1H>
      <a:tcStyle>
        <a:tcBdr/>
        <a:fill>
          <a:solidFill>
            <a:srgbClr val="EFCECA"/>
          </a:solidFill>
        </a:fill>
      </a:tcStyle>
    </a:band1H>
    <a:band2H>
      <a:tcStyle>
        <a:tcBdr/>
      </a:tcStyle>
    </a:band2H>
    <a:band1V>
      <a:tcStyle>
        <a:tcBdr/>
        <a:fill>
          <a:solidFill>
            <a:srgbClr val="EFCECA"/>
          </a:solidFill>
        </a:fill>
      </a:tcStyle>
    </a:band1V>
    <a:band2V>
      <a:tcStyle>
        <a:tcBdr/>
      </a:tcStyle>
    </a:band2V>
    <a:lastCol>
      <a:tcTxStyle b="on">
        <a:font>
          <a:latin typeface="Calibri"/>
          <a:ea typeface="Calibri"/>
          <a:cs typeface="Calibri"/>
        </a:font>
        <a:schemeClr val="lt1"/>
      </a:tcTxStyle>
      <a:tcStyle>
        <a:tcBdr/>
        <a:fill>
          <a:solidFill>
            <a:schemeClr val="accent1"/>
          </a:solidFill>
        </a:fill>
      </a:tcStyle>
    </a:lastCol>
    <a:firstCol>
      <a:tcTxStyle b="on">
        <a:font>
          <a:latin typeface="Calibri"/>
          <a:ea typeface="Calibri"/>
          <a:cs typeface="Calibri"/>
        </a:font>
        <a:schemeClr val="lt1"/>
      </a:tcTxStyle>
      <a:tcStyle>
        <a:tcBdr/>
        <a:fill>
          <a:solidFill>
            <a:schemeClr val="accent1"/>
          </a:solidFill>
        </a:fill>
      </a:tcStyle>
    </a:firstCol>
    <a:lastRow>
      <a:tcTxStyle b="on">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6.fntdata"/><Relationship Id="rId33" Type="http://schemas.openxmlformats.org/officeDocument/2006/relationships/font" Target="fonts/font5.fntdata"/><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From Here Shweta</a:t>
            </a:r>
            <a:endParaRPr lang="en-US"/>
          </a:p>
        </p:txBody>
      </p:sp>
      <p:sp>
        <p:nvSpPr>
          <p:cNvPr id="99" name="Google Shape;9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2"/>
        <p:cNvGrpSpPr/>
        <p:nvPr/>
      </p:nvGrpSpPr>
      <p:grpSpPr>
        <a:xfrm>
          <a:off x="0" y="0"/>
          <a:ext cx="0" cy="0"/>
          <a:chOff x="0" y="0"/>
          <a:chExt cx="0" cy="0"/>
        </a:xfrm>
      </p:grpSpPr>
      <p:sp>
        <p:nvSpPr>
          <p:cNvPr id="163" name="Google Shape;163;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Till Here Shweta</a:t>
            </a:r>
            <a:endParaRPr lang="en-US"/>
          </a:p>
        </p:txBody>
      </p:sp>
      <p:sp>
        <p:nvSpPr>
          <p:cNvPr id="164" name="Google Shape;164;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0"/>
        <p:cNvGrpSpPr/>
        <p:nvPr/>
      </p:nvGrpSpPr>
      <p:grpSpPr>
        <a:xfrm>
          <a:off x="0" y="0"/>
          <a:ext cx="0" cy="0"/>
          <a:chOff x="0" y="0"/>
          <a:chExt cx="0" cy="0"/>
        </a:xfrm>
      </p:grpSpPr>
      <p:sp>
        <p:nvSpPr>
          <p:cNvPr id="271" name="Google Shape;271;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72" name="Google Shape;27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77"/>
        <p:cNvGrpSpPr/>
        <p:nvPr/>
      </p:nvGrpSpPr>
      <p:grpSpPr>
        <a:xfrm>
          <a:off x="0" y="0"/>
          <a:ext cx="0" cy="0"/>
          <a:chOff x="0" y="0"/>
          <a:chExt cx="0" cy="0"/>
        </a:xfrm>
      </p:grpSpPr>
      <p:sp>
        <p:nvSpPr>
          <p:cNvPr id="278" name="Google Shape;278;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79" name="Google Shape;27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47"/>
        <p:cNvGrpSpPr/>
        <p:nvPr/>
      </p:nvGrpSpPr>
      <p:grpSpPr>
        <a:xfrm>
          <a:off x="0" y="0"/>
          <a:ext cx="0" cy="0"/>
          <a:chOff x="0" y="0"/>
          <a:chExt cx="0" cy="0"/>
        </a:xfrm>
      </p:grpSpPr>
      <p:sp>
        <p:nvSpPr>
          <p:cNvPr id="248" name="Google Shape;24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Till Here Shabista</a:t>
            </a:r>
            <a:endParaRPr lang="en-US"/>
          </a:p>
        </p:txBody>
      </p:sp>
      <p:sp>
        <p:nvSpPr>
          <p:cNvPr id="249" name="Google Shape;249;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4"/>
        <p:cNvGrpSpPr/>
        <p:nvPr/>
      </p:nvGrpSpPr>
      <p:grpSpPr>
        <a:xfrm>
          <a:off x="0" y="0"/>
          <a:ext cx="0" cy="0"/>
          <a:chOff x="0" y="0"/>
          <a:chExt cx="0" cy="0"/>
        </a:xfrm>
      </p:grpSpPr>
      <p:sp>
        <p:nvSpPr>
          <p:cNvPr id="285" name="Google Shape;28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86" name="Google Shape;28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84"/>
        <p:cNvGrpSpPr/>
        <p:nvPr/>
      </p:nvGrpSpPr>
      <p:grpSpPr>
        <a:xfrm>
          <a:off x="0" y="0"/>
          <a:ext cx="0" cy="0"/>
          <a:chOff x="0" y="0"/>
          <a:chExt cx="0" cy="0"/>
        </a:xfrm>
      </p:grpSpPr>
      <p:sp>
        <p:nvSpPr>
          <p:cNvPr id="285" name="Google Shape;28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286" name="Google Shape;28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91"/>
        <p:cNvGrpSpPr/>
        <p:nvPr/>
      </p:nvGrpSpPr>
      <p:grpSpPr>
        <a:xfrm>
          <a:off x="0" y="0"/>
          <a:ext cx="0" cy="0"/>
          <a:chOff x="0" y="0"/>
          <a:chExt cx="0" cy="0"/>
        </a:xfrm>
      </p:grpSpPr>
      <p:sp>
        <p:nvSpPr>
          <p:cNvPr id="292" name="Google Shape;292;ga561c2c2a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3" name="Google Shape;293;ga561c2c2a8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6"/>
        <p:cNvGrpSpPr/>
        <p:nvPr/>
      </p:nvGrpSpPr>
      <p:grpSpPr>
        <a:xfrm>
          <a:off x="0" y="0"/>
          <a:ext cx="0" cy="0"/>
          <a:chOff x="0" y="0"/>
          <a:chExt cx="0" cy="0"/>
        </a:xfrm>
      </p:grpSpPr>
      <p:sp>
        <p:nvSpPr>
          <p:cNvPr id="307" name="Google Shape;307;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Till Here Prishita</a:t>
            </a:r>
            <a:endParaRPr lang="en-US"/>
          </a:p>
        </p:txBody>
      </p:sp>
      <p:sp>
        <p:nvSpPr>
          <p:cNvPr id="308" name="Google Shape;30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0"/>
        <p:cNvGrpSpPr/>
        <p:nvPr/>
      </p:nvGrpSpPr>
      <p:grpSpPr>
        <a:xfrm>
          <a:off x="0" y="0"/>
          <a:ext cx="0" cy="0"/>
          <a:chOff x="0" y="0"/>
          <a:chExt cx="0" cy="0"/>
        </a:xfrm>
      </p:grpSpPr>
      <p:sp>
        <p:nvSpPr>
          <p:cNvPr id="121" name="Google Shape;121;g9a43c341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9a43c34123_0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45" name="Google Shape;14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45" name="Google Shape;14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45" name="Google Shape;14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45" name="Google Shape;14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9"/>
        <p:cNvGrpSpPr/>
        <p:nvPr/>
      </p:nvGrpSpPr>
      <p:grpSpPr>
        <a:xfrm>
          <a:off x="0" y="0"/>
          <a:ext cx="0" cy="0"/>
          <a:chOff x="0" y="0"/>
          <a:chExt cx="0" cy="0"/>
        </a:xfrm>
      </p:grpSpPr>
      <p:sp>
        <p:nvSpPr>
          <p:cNvPr id="170" name="Google Shape;170;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From Here Shabista</a:t>
            </a:r>
            <a:endParaRPr lang="en-US"/>
          </a:p>
        </p:txBody>
      </p:sp>
      <p:sp>
        <p:nvSpPr>
          <p:cNvPr id="171" name="Google Shape;1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130" name="Google Shape;13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14"/>
        <p:cNvGrpSpPr/>
        <p:nvPr/>
      </p:nvGrpSpPr>
      <p:grpSpPr>
        <a:xfrm>
          <a:off x="0" y="0"/>
          <a:ext cx="0" cy="0"/>
          <a:chOff x="0" y="0"/>
          <a:chExt cx="0" cy="0"/>
        </a:xfrm>
      </p:grpSpPr>
      <p:sp>
        <p:nvSpPr>
          <p:cNvPr id="15" name="Google Shape;15;p1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8"/>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8"/>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showMasterSp="0" matchingName="Vertical Title and Text">
  <p:cSld name="VERTICAL_TITLE_AND_VERTICAL_TEXT">
    <p:spTree>
      <p:nvGrpSpPr>
        <p:cNvPr id="1" name="Shape 89"/>
        <p:cNvGrpSpPr/>
        <p:nvPr/>
      </p:nvGrpSpPr>
      <p:grpSpPr>
        <a:xfrm>
          <a:off x="0" y="0"/>
          <a:ext cx="0" cy="0"/>
          <a:chOff x="0" y="0"/>
          <a:chExt cx="0" cy="0"/>
        </a:xfrm>
      </p:grpSpPr>
      <p:sp>
        <p:nvSpPr>
          <p:cNvPr id="90" name="Google Shape;90;p28"/>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91" name="Google Shape;91;p28"/>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92" name="Google Shape;92;p28"/>
          <p:cNvSpPr txBox="1">
            <a:spLocks noGrp="1"/>
          </p:cNvSpPr>
          <p:nvPr>
            <p:ph type="title"/>
          </p:nvPr>
        </p:nvSpPr>
        <p:spPr>
          <a:xfrm rot="5400000">
            <a:off x="7159401" y="1977801"/>
            <a:ext cx="5759898"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8"/>
          <p:cNvSpPr txBox="1">
            <a:spLocks noGrp="1"/>
          </p:cNvSpPr>
          <p:nvPr>
            <p:ph type="body" idx="1"/>
          </p:nvPr>
        </p:nvSpPr>
        <p:spPr>
          <a:xfrm rot="5400000">
            <a:off x="1825401" y="-574899"/>
            <a:ext cx="5759898"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94" name="Google Shape;94;p28"/>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5" name="Google Shape;95;p28"/>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19"/>
        <p:cNvGrpSpPr/>
        <p:nvPr/>
      </p:nvGrpSpPr>
      <p:grpSpPr>
        <a:xfrm>
          <a:off x="0" y="0"/>
          <a:ext cx="0" cy="0"/>
          <a:chOff x="0" y="0"/>
          <a:chExt cx="0" cy="0"/>
        </a:xfrm>
      </p:grpSpPr>
      <p:sp>
        <p:nvSpPr>
          <p:cNvPr id="20" name="Google Shape;20;p19"/>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9"/>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22" name="Google Shape;22;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showMasterSp="0" matchingName="Title Slide">
  <p:cSld name="TITLE">
    <p:spTree>
      <p:nvGrpSpPr>
        <p:cNvPr id="1" name="Shape 31"/>
        <p:cNvGrpSpPr/>
        <p:nvPr/>
      </p:nvGrpSpPr>
      <p:grpSpPr>
        <a:xfrm>
          <a:off x="0" y="0"/>
          <a:ext cx="0" cy="0"/>
          <a:chOff x="0" y="0"/>
          <a:chExt cx="0" cy="0"/>
        </a:xfrm>
      </p:grpSpPr>
      <p:sp>
        <p:nvSpPr>
          <p:cNvPr id="32" name="Google Shape;32;p21"/>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3" name="Google Shape;33;p21"/>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4" name="Google Shape;34;p21"/>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panose="020F0502020204030204"/>
              <a:buNone/>
              <a:defRPr sz="800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1"/>
          <p:cNvSpPr txBox="1">
            <a:spLocks noGrp="1"/>
          </p:cNvSpPr>
          <p:nvPr>
            <p:ph type="subTitle" idx="1"/>
          </p:nvPr>
        </p:nvSpPr>
        <p:spPr>
          <a:xfrm>
            <a:off x="1100051" y="4455621"/>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panose="020F0502020204030204"/>
                <a:ea typeface="Calibri" panose="020F0502020204030204"/>
                <a:cs typeface="Calibri" panose="020F0502020204030204"/>
                <a:sym typeface="Calibri" panose="020F0502020204030204"/>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sp>
        <p:nvSpPr>
          <p:cNvPr id="36" name="Google Shape;36;p2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cxnSp>
        <p:nvCxnSpPr>
          <p:cNvPr id="39" name="Google Shape;39;p21"/>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showMasterSp="0" matchingName="Section Header">
  <p:cSld name="SECTION_HEADER">
    <p:bg>
      <p:bgPr>
        <a:solidFill>
          <a:schemeClr val="lt1"/>
        </a:solidFill>
        <a:effectLst/>
      </p:bgPr>
    </p:bg>
    <p:spTree>
      <p:nvGrpSpPr>
        <p:cNvPr id="1" name="Shape 40"/>
        <p:cNvGrpSpPr/>
        <p:nvPr/>
      </p:nvGrpSpPr>
      <p:grpSpPr>
        <a:xfrm>
          <a:off x="0" y="0"/>
          <a:ext cx="0" cy="0"/>
          <a:chOff x="0" y="0"/>
          <a:chExt cx="0" cy="0"/>
        </a:xfrm>
      </p:grpSpPr>
      <p:sp>
        <p:nvSpPr>
          <p:cNvPr id="41" name="Google Shape;41;p22"/>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2" name="Google Shape;42;p22"/>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43" name="Google Shape;43;p22"/>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panose="020F0502020204030204"/>
              <a:buNone/>
              <a:defRPr sz="8000" b="0">
                <a:solidFill>
                  <a:srgbClr val="262626"/>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2"/>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panose="020F0502020204030204"/>
                <a:ea typeface="Calibri" panose="020F0502020204030204"/>
                <a:cs typeface="Calibri" panose="020F0502020204030204"/>
                <a:sym typeface="Calibri" panose="020F0502020204030204"/>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p:txBody>
      </p:sp>
      <p:sp>
        <p:nvSpPr>
          <p:cNvPr id="45" name="Google Shape;45;p2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cxnSp>
        <p:nvCxnSpPr>
          <p:cNvPr id="48" name="Google Shape;48;p22"/>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9"/>
        <p:cNvGrpSpPr/>
        <p:nvPr/>
      </p:nvGrpSpPr>
      <p:grpSpPr>
        <a:xfrm>
          <a:off x="0" y="0"/>
          <a:ext cx="0" cy="0"/>
          <a:chOff x="0" y="0"/>
          <a:chExt cx="0" cy="0"/>
        </a:xfrm>
      </p:grpSpPr>
      <p:sp>
        <p:nvSpPr>
          <p:cNvPr id="50" name="Google Shape;50;p2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3"/>
          <p:cNvSpPr txBox="1">
            <a:spLocks noGrp="1"/>
          </p:cNvSpPr>
          <p:nvPr>
            <p:ph type="body" idx="1"/>
          </p:nvPr>
        </p:nvSpPr>
        <p:spPr>
          <a:xfrm>
            <a:off x="1097278"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52" name="Google Shape;52;p23"/>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53" name="Google Shape;53;p2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56"/>
        <p:cNvGrpSpPr/>
        <p:nvPr/>
      </p:nvGrpSpPr>
      <p:grpSpPr>
        <a:xfrm>
          <a:off x="0" y="0"/>
          <a:ext cx="0" cy="0"/>
          <a:chOff x="0" y="0"/>
          <a:chExt cx="0" cy="0"/>
        </a:xfrm>
      </p:grpSpPr>
      <p:sp>
        <p:nvSpPr>
          <p:cNvPr id="57" name="Google Shape;57;p2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4"/>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p:txBody>
      </p:sp>
      <p:sp>
        <p:nvSpPr>
          <p:cNvPr id="59" name="Google Shape;59;p24"/>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60" name="Google Shape;60;p24"/>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p:txBody>
      </p:sp>
      <p:sp>
        <p:nvSpPr>
          <p:cNvPr id="61" name="Google Shape;61;p24"/>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62" name="Google Shape;62;p2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showMasterSp="0" matchingName="Content with Caption">
  <p:cSld name="OBJECT_WITH_CAPTION_TEXT">
    <p:spTree>
      <p:nvGrpSpPr>
        <p:cNvPr id="1" name="Shape 65"/>
        <p:cNvGrpSpPr/>
        <p:nvPr/>
      </p:nvGrpSpPr>
      <p:grpSpPr>
        <a:xfrm>
          <a:off x="0" y="0"/>
          <a:ext cx="0" cy="0"/>
          <a:chOff x="0" y="0"/>
          <a:chExt cx="0" cy="0"/>
        </a:xfrm>
      </p:grpSpPr>
      <p:sp>
        <p:nvSpPr>
          <p:cNvPr id="66" name="Google Shape;66;p25"/>
          <p:cNvSpPr/>
          <p:nvPr/>
        </p:nvSpPr>
        <p:spPr>
          <a:xfrm>
            <a:off x="16" y="0"/>
            <a:ext cx="4050791" cy="6858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67" name="Google Shape;67;p25"/>
          <p:cNvSpPr/>
          <p:nvPr/>
        </p:nvSpPr>
        <p:spPr>
          <a:xfrm>
            <a:off x="4040071" y="0"/>
            <a:ext cx="64008" cy="6858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68" name="Google Shape;68;p25"/>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panose="020F0502020204030204"/>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9" name="Google Shape;69;p25"/>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70" name="Google Shape;70;p25"/>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p:txBody>
      </p:sp>
      <p:sp>
        <p:nvSpPr>
          <p:cNvPr id="71" name="Google Shape;71;p25"/>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5"/>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dk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chemeClr val="dk2"/>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showMasterSp="0" matchingName="Picture with Caption">
  <p:cSld name="PICTURE_WITH_CAPTION_TEXT">
    <p:spTree>
      <p:nvGrpSpPr>
        <p:cNvPr id="1" name="Shape 74"/>
        <p:cNvGrpSpPr/>
        <p:nvPr/>
      </p:nvGrpSpPr>
      <p:grpSpPr>
        <a:xfrm>
          <a:off x="0" y="0"/>
          <a:ext cx="0" cy="0"/>
          <a:chOff x="0" y="0"/>
          <a:chExt cx="0" cy="0"/>
        </a:xfrm>
      </p:grpSpPr>
      <p:sp>
        <p:nvSpPr>
          <p:cNvPr id="75" name="Google Shape;75;p26"/>
          <p:cNvSpPr/>
          <p:nvPr/>
        </p:nvSpPr>
        <p:spPr>
          <a:xfrm>
            <a:off x="0" y="4953000"/>
            <a:ext cx="12188825" cy="1905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6" name="Google Shape;76;p26"/>
          <p:cNvSpPr/>
          <p:nvPr/>
        </p:nvSpPr>
        <p:spPr>
          <a:xfrm>
            <a:off x="15" y="491507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7" name="Google Shape;77;p26"/>
          <p:cNvSpPr txBox="1">
            <a:spLocks noGrp="1"/>
          </p:cNvSpPr>
          <p:nvPr>
            <p:ph type="title"/>
          </p:nvPr>
        </p:nvSpPr>
        <p:spPr>
          <a:xfrm>
            <a:off x="1097280" y="5074920"/>
            <a:ext cx="10113645"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panose="020F0502020204030204"/>
              <a:buNone/>
              <a:defRPr sz="3600" b="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6"/>
          <p:cNvSpPr>
            <a:spLocks noGrp="1"/>
          </p:cNvSpPr>
          <p:nvPr>
            <p:ph type="pic" idx="2"/>
          </p:nvPr>
        </p:nvSpPr>
        <p:spPr>
          <a:xfrm>
            <a:off x="15" y="0"/>
            <a:ext cx="12191985" cy="4915076"/>
          </a:xfrm>
          <a:prstGeom prst="rect">
            <a:avLst/>
          </a:prstGeom>
          <a:solidFill>
            <a:srgbClr val="D7D0C0"/>
          </a:solidFill>
          <a:ln>
            <a:noFill/>
          </a:ln>
        </p:spPr>
      </p:sp>
      <p:sp>
        <p:nvSpPr>
          <p:cNvPr id="79" name="Google Shape;79;p26"/>
          <p:cNvSpPr txBox="1">
            <a:spLocks noGrp="1"/>
          </p:cNvSpPr>
          <p:nvPr>
            <p:ph type="body" idx="1"/>
          </p:nvPr>
        </p:nvSpPr>
        <p:spPr>
          <a:xfrm>
            <a:off x="1097280" y="5907024"/>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p:txBody>
      </p:sp>
      <p:sp>
        <p:nvSpPr>
          <p:cNvPr id="80" name="Google Shape;80;p2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83"/>
        <p:cNvGrpSpPr/>
        <p:nvPr/>
      </p:nvGrpSpPr>
      <p:grpSpPr>
        <a:xfrm>
          <a:off x="0" y="0"/>
          <a:ext cx="0" cy="0"/>
          <a:chOff x="0" y="0"/>
          <a:chExt cx="0" cy="0"/>
        </a:xfrm>
      </p:grpSpPr>
      <p:sp>
        <p:nvSpPr>
          <p:cNvPr id="84" name="Google Shape;84;p2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7"/>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p:txBody>
      </p:sp>
      <p:sp>
        <p:nvSpPr>
          <p:cNvPr id="86" name="Google Shape;86;p2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8" name="Google Shape;88;p2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7"/>
          <p:cNvSpPr/>
          <p:nvPr/>
        </p:nvSpPr>
        <p:spPr>
          <a:xfrm>
            <a:off x="1" y="6400800"/>
            <a:ext cx="12192000" cy="4572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7" name="Google Shape;7;p17"/>
          <p:cNvSpPr/>
          <p:nvPr/>
        </p:nvSpPr>
        <p:spPr>
          <a:xfrm>
            <a:off x="15" y="6334316"/>
            <a:ext cx="12191985" cy="66484"/>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8" name="Google Shape;8;p17"/>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panose="020F0502020204030204"/>
              <a:buNone/>
              <a:defRPr sz="48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9" name="Google Shape;9;p17"/>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panose="020F0502020204030204"/>
              <a:buChar char=" "/>
              <a:defRPr sz="20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1pPr>
            <a:lvl2pPr marL="914400" marR="0" lvl="1" indent="-342900" algn="l" rtl="0">
              <a:lnSpc>
                <a:spcPct val="90000"/>
              </a:lnSpc>
              <a:spcBef>
                <a:spcPts val="200"/>
              </a:spcBef>
              <a:spcAft>
                <a:spcPts val="0"/>
              </a:spcAft>
              <a:buClr>
                <a:schemeClr val="accent1"/>
              </a:buClr>
              <a:buSzPts val="1800"/>
              <a:buFont typeface="Calibri" panose="020F0502020204030204"/>
              <a:buChar char="◦"/>
              <a:defRPr sz="18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2pPr>
            <a:lvl3pPr marL="1371600" marR="0" lvl="2"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3pPr>
            <a:lvl4pPr marL="1828800" marR="0" lvl="3"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4pPr>
            <a:lvl5pPr marL="2286000" marR="0" lvl="4"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5pPr>
            <a:lvl6pPr marL="2743200" marR="0" lvl="5"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6pPr>
            <a:lvl7pPr marL="3200400" marR="0" lvl="6"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7pPr>
            <a:lvl8pPr marL="3657600" marR="0" lvl="7" indent="-317500" algn="l" rtl="0">
              <a:lnSpc>
                <a:spcPct val="90000"/>
              </a:lnSpc>
              <a:spcBef>
                <a:spcPts val="400"/>
              </a:spcBef>
              <a:spcAft>
                <a:spcPts val="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8pPr>
            <a:lvl9pPr marL="4114800" marR="0" lvl="8" indent="-317500" algn="l" rtl="0">
              <a:lnSpc>
                <a:spcPct val="90000"/>
              </a:lnSpc>
              <a:spcBef>
                <a:spcPts val="400"/>
              </a:spcBef>
              <a:spcAft>
                <a:spcPts val="400"/>
              </a:spcAft>
              <a:buClr>
                <a:schemeClr val="accent1"/>
              </a:buClr>
              <a:buSzPts val="1400"/>
              <a:buFont typeface="Calibri" panose="020F0502020204030204"/>
              <a:buChar char="◦"/>
              <a:defRPr sz="1400" b="0" i="0" u="none" strike="noStrike" cap="none">
                <a:solidFill>
                  <a:srgbClr val="3F3F3F"/>
                </a:solidFill>
                <a:latin typeface="Calibri" panose="020F0502020204030204"/>
                <a:ea typeface="Calibri" panose="020F0502020204030204"/>
                <a:cs typeface="Calibri" panose="020F0502020204030204"/>
                <a:sym typeface="Calibri" panose="020F0502020204030204"/>
              </a:defRPr>
            </a:lvl9pPr>
          </a:lstStyle>
          <a:p/>
        </p:txBody>
      </p:sp>
      <p:sp>
        <p:nvSpPr>
          <p:cNvPr id="10" name="Google Shape;10;p1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90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90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050"/>
              <a:buFont typeface="Arial" panose="020B0604020202020204"/>
              <a:buNone/>
              <a:defRPr sz="1050" b="0" i="0" u="none" strike="noStrike" cap="none">
                <a:solidFill>
                  <a:srgbClr val="FFFFFF"/>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cxnSp>
        <p:nvCxnSpPr>
          <p:cNvPr id="13" name="Google Shape;13;p17"/>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a:spLocks noGrp="1"/>
          </p:cNvSpPr>
          <p:nvPr>
            <p:ph type="title"/>
          </p:nvPr>
        </p:nvSpPr>
        <p:spPr>
          <a:xfrm>
            <a:off x="1109981" y="-189304"/>
            <a:ext cx="10058400" cy="1450757"/>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Clr>
                <a:srgbClr val="3F3F3F"/>
              </a:buClr>
              <a:buSzPts val="4800"/>
              <a:buFont typeface="Calibri" panose="020F0502020204030204"/>
              <a:buNone/>
            </a:pPr>
            <a:r>
              <a:rPr lang="en-US" sz="3600" b="1" dirty="0">
                <a:latin typeface="Times New Roman" panose="02020603050405020304" pitchFamily="18" charset="0"/>
                <a:cs typeface="Times New Roman" panose="02020603050405020304" pitchFamily="18" charset="0"/>
              </a:rPr>
              <a:t>G. H. RAISONI COLLEGE OF      ENGINEERING AND </a:t>
            </a:r>
            <a:r>
              <a:rPr lang="en-US" sz="3600" b="1" dirty="0" smtClean="0">
                <a:latin typeface="Times New Roman" panose="02020603050405020304" pitchFamily="18" charset="0"/>
                <a:cs typeface="Times New Roman" panose="02020603050405020304" pitchFamily="18" charset="0"/>
              </a:rPr>
              <a:t>MANAGMENT</a:t>
            </a:r>
            <a:endParaRPr sz="3600" dirty="0">
              <a:latin typeface="Times New Roman" panose="02020603050405020304" pitchFamily="18" charset="0"/>
              <a:cs typeface="Times New Roman" panose="02020603050405020304" pitchFamily="18" charset="0"/>
            </a:endParaRPr>
          </a:p>
        </p:txBody>
      </p:sp>
      <p:sp>
        <p:nvSpPr>
          <p:cNvPr id="102" name="Google Shape;102;p1"/>
          <p:cNvSpPr txBox="1">
            <a:spLocks noGrp="1"/>
          </p:cNvSpPr>
          <p:nvPr>
            <p:ph type="body" idx="4294967295"/>
          </p:nvPr>
        </p:nvSpPr>
        <p:spPr>
          <a:xfrm>
            <a:off x="3717456" y="3341088"/>
            <a:ext cx="4334649" cy="570300"/>
          </a:xfrm>
          <a:prstGeom prst="rect">
            <a:avLst/>
          </a:prstGeom>
          <a:noFill/>
          <a:ln>
            <a:noFill/>
          </a:ln>
        </p:spPr>
        <p:txBody>
          <a:bodyPr spcFirstLastPara="1" wrap="square" lIns="0" tIns="45700" rIns="0" bIns="45700" anchor="t" anchorCtr="0">
            <a:noAutofit/>
          </a:bodyPr>
          <a:lstStyle/>
          <a:p>
            <a:pPr marL="457200" lvl="0" indent="0" algn="l" rtl="0">
              <a:lnSpc>
                <a:spcPct val="90000"/>
              </a:lnSpc>
              <a:spcBef>
                <a:spcPts val="0"/>
              </a:spcBef>
              <a:spcAft>
                <a:spcPts val="0"/>
              </a:spcAft>
              <a:buNone/>
            </a:pPr>
            <a:r>
              <a:rPr lang="en-US" sz="300" dirty="0"/>
              <a:t>S                                         </a:t>
            </a:r>
            <a:endParaRPr dirty="0"/>
          </a:p>
          <a:p>
            <a:pPr marL="91440" lvl="0" indent="-91440" algn="ctr" rtl="0">
              <a:lnSpc>
                <a:spcPct val="90000"/>
              </a:lnSpc>
              <a:spcBef>
                <a:spcPts val="1400"/>
              </a:spcBef>
              <a:spcAft>
                <a:spcPts val="0"/>
              </a:spcAft>
              <a:buSzPts val="1600"/>
              <a:buChar char=" "/>
            </a:pPr>
            <a:r>
              <a:rPr lang="en-US" sz="1600" b="1" u="sng" dirty="0">
                <a:solidFill>
                  <a:srgbClr val="4D160F"/>
                </a:solidFill>
                <a:latin typeface="Times New Roman" panose="02020603050405020304" pitchFamily="18" charset="0"/>
                <a:ea typeface="Arial Rounded"/>
                <a:cs typeface="Times New Roman" panose="02020603050405020304" pitchFamily="18" charset="0"/>
                <a:sym typeface="Arial Rounded"/>
              </a:rPr>
              <a:t>TEAM MEMBERS:</a:t>
            </a:r>
            <a:endParaRPr dirty="0">
              <a:latin typeface="Times New Roman" panose="02020603050405020304" pitchFamily="18" charset="0"/>
              <a:cs typeface="Times New Roman" panose="02020603050405020304" pitchFamily="18" charset="0"/>
            </a:endParaRPr>
          </a:p>
          <a:p>
            <a:pPr marL="91440" lvl="0" indent="-91440" algn="ctr" rtl="0">
              <a:lnSpc>
                <a:spcPct val="90000"/>
              </a:lnSpc>
              <a:spcBef>
                <a:spcPts val="1400"/>
              </a:spcBef>
              <a:spcAft>
                <a:spcPts val="0"/>
              </a:spcAft>
              <a:buSzPts val="1600"/>
              <a:buFont typeface="Noto Sans Symbols"/>
              <a:buChar char="❖"/>
            </a:pPr>
            <a:r>
              <a:rPr lang="en-US" sz="1600" b="1" dirty="0">
                <a:solidFill>
                  <a:srgbClr val="4D160F"/>
                </a:solidFill>
                <a:latin typeface="Times New Roman" panose="02020603050405020304" pitchFamily="18" charset="0"/>
                <a:ea typeface="Arial Rounded"/>
                <a:cs typeface="Times New Roman" panose="02020603050405020304" pitchFamily="18" charset="0"/>
                <a:sym typeface="Arial Rounded"/>
              </a:rPr>
              <a:t>ADITI  KANNAWAR (A04)                          </a:t>
            </a:r>
            <a:endParaRPr dirty="0">
              <a:latin typeface="Times New Roman" panose="02020603050405020304" pitchFamily="18" charset="0"/>
              <a:cs typeface="Times New Roman" panose="02020603050405020304" pitchFamily="18" charset="0"/>
            </a:endParaRPr>
          </a:p>
          <a:p>
            <a:pPr marL="91440" lvl="0" indent="-91440" algn="ctr" rtl="0">
              <a:lnSpc>
                <a:spcPct val="90000"/>
              </a:lnSpc>
              <a:spcBef>
                <a:spcPts val="1400"/>
              </a:spcBef>
              <a:spcAft>
                <a:spcPts val="0"/>
              </a:spcAft>
              <a:buSzPts val="1600"/>
              <a:buFont typeface="Noto Sans Symbols"/>
              <a:buChar char="❖"/>
            </a:pPr>
            <a:r>
              <a:rPr lang="en-US" sz="1600" b="1" dirty="0">
                <a:solidFill>
                  <a:srgbClr val="4D160F"/>
                </a:solidFill>
                <a:latin typeface="Times New Roman" panose="02020603050405020304" pitchFamily="18" charset="0"/>
                <a:ea typeface="Arial Rounded"/>
                <a:cs typeface="Times New Roman" panose="02020603050405020304" pitchFamily="18" charset="0"/>
                <a:sym typeface="Arial Rounded"/>
              </a:rPr>
              <a:t>PRANALI  PATIL ( A41)</a:t>
            </a:r>
            <a:endParaRPr sz="1600" b="1" dirty="0">
              <a:solidFill>
                <a:srgbClr val="4D160F"/>
              </a:solidFill>
              <a:latin typeface="Times New Roman" panose="02020603050405020304" pitchFamily="18" charset="0"/>
              <a:ea typeface="Arial Rounded"/>
              <a:cs typeface="Times New Roman" panose="02020603050405020304" pitchFamily="18" charset="0"/>
              <a:sym typeface="Arial Rounded"/>
            </a:endParaRPr>
          </a:p>
          <a:p>
            <a:pPr marL="91440" lvl="0" indent="-91440" algn="ctr" rtl="0">
              <a:lnSpc>
                <a:spcPct val="90000"/>
              </a:lnSpc>
              <a:spcBef>
                <a:spcPts val="1400"/>
              </a:spcBef>
              <a:spcAft>
                <a:spcPts val="0"/>
              </a:spcAft>
              <a:buSzPts val="1600"/>
              <a:buFont typeface="Arial Rounded"/>
              <a:buChar char="❖"/>
            </a:pPr>
            <a:r>
              <a:rPr lang="en-US" sz="1600" b="1" dirty="0">
                <a:solidFill>
                  <a:srgbClr val="4D160F"/>
                </a:solidFill>
                <a:latin typeface="Times New Roman" panose="02020603050405020304" pitchFamily="18" charset="0"/>
                <a:ea typeface="Arial Rounded"/>
                <a:cs typeface="Times New Roman" panose="02020603050405020304" pitchFamily="18" charset="0"/>
                <a:sym typeface="Arial Rounded"/>
              </a:rPr>
              <a:t>RANI MANWAR (A47)</a:t>
            </a:r>
            <a:endParaRPr sz="1600" b="1" dirty="0">
              <a:solidFill>
                <a:srgbClr val="4D160F"/>
              </a:solidFill>
              <a:latin typeface="Times New Roman" panose="02020603050405020304" pitchFamily="18" charset="0"/>
              <a:ea typeface="Arial Rounded"/>
              <a:cs typeface="Times New Roman" panose="02020603050405020304" pitchFamily="18" charset="0"/>
              <a:sym typeface="Arial Rounded"/>
            </a:endParaRPr>
          </a:p>
          <a:p>
            <a:pPr marL="91440" lvl="0" indent="-91440" algn="ctr" rtl="0">
              <a:lnSpc>
                <a:spcPct val="90000"/>
              </a:lnSpc>
              <a:spcBef>
                <a:spcPts val="1400"/>
              </a:spcBef>
              <a:spcAft>
                <a:spcPts val="0"/>
              </a:spcAft>
              <a:buSzPts val="1600"/>
              <a:buFont typeface="Noto Sans Symbols"/>
              <a:buChar char="❖"/>
            </a:pPr>
            <a:r>
              <a:rPr lang="en-US" sz="1600" b="1" dirty="0">
                <a:solidFill>
                  <a:srgbClr val="4D160F"/>
                </a:solidFill>
                <a:latin typeface="Times New Roman" panose="02020603050405020304" pitchFamily="18" charset="0"/>
                <a:ea typeface="Arial Rounded"/>
                <a:cs typeface="Times New Roman" panose="02020603050405020304" pitchFamily="18" charset="0"/>
                <a:sym typeface="Arial Rounded"/>
              </a:rPr>
              <a:t>TANAY MAPARE(A75)</a:t>
            </a:r>
            <a:endParaRPr dirty="0">
              <a:latin typeface="Times New Roman" panose="02020603050405020304" pitchFamily="18" charset="0"/>
              <a:cs typeface="Times New Roman" panose="02020603050405020304" pitchFamily="18" charset="0"/>
            </a:endParaRPr>
          </a:p>
          <a:p>
            <a:pPr marL="91440" lvl="0" indent="-91440" algn="ctr" rtl="0">
              <a:lnSpc>
                <a:spcPct val="90000"/>
              </a:lnSpc>
              <a:spcBef>
                <a:spcPts val="1400"/>
              </a:spcBef>
              <a:spcAft>
                <a:spcPts val="0"/>
              </a:spcAft>
              <a:buSzPts val="1600"/>
              <a:buChar char=" "/>
            </a:pPr>
            <a:r>
              <a:rPr lang="en-US" sz="1600" b="1" u="sng" dirty="0">
                <a:solidFill>
                  <a:srgbClr val="4D160F"/>
                </a:solidFill>
                <a:latin typeface="Times New Roman" panose="02020603050405020304" pitchFamily="18" charset="0"/>
                <a:ea typeface="Arial Rounded"/>
                <a:cs typeface="Times New Roman" panose="02020603050405020304" pitchFamily="18" charset="0"/>
                <a:sym typeface="Arial Rounded"/>
              </a:rPr>
              <a:t>GUIDE : </a:t>
            </a:r>
            <a:r>
              <a:rPr lang="en-US" sz="1600" b="1" dirty="0">
                <a:solidFill>
                  <a:srgbClr val="4D160F"/>
                </a:solidFill>
                <a:latin typeface="Times New Roman" panose="02020603050405020304" pitchFamily="18" charset="0"/>
                <a:ea typeface="Arial Rounded"/>
                <a:cs typeface="Times New Roman" panose="02020603050405020304" pitchFamily="18" charset="0"/>
                <a:sym typeface="Arial Rounded"/>
              </a:rPr>
              <a:t>PROF. SONALI SONAWANE</a:t>
            </a:r>
            <a:endParaRPr dirty="0">
              <a:latin typeface="Times New Roman" panose="02020603050405020304" pitchFamily="18" charset="0"/>
              <a:cs typeface="Times New Roman" panose="02020603050405020304" pitchFamily="18" charset="0"/>
            </a:endParaRPr>
          </a:p>
          <a:p>
            <a:pPr marL="91440" lvl="0" indent="0" algn="l" rtl="0">
              <a:lnSpc>
                <a:spcPct val="90000"/>
              </a:lnSpc>
              <a:spcBef>
                <a:spcPts val="1400"/>
              </a:spcBef>
              <a:spcAft>
                <a:spcPts val="0"/>
              </a:spcAft>
              <a:buSzPts val="1600"/>
              <a:buNone/>
            </a:pPr>
            <a:endParaRPr sz="1600" b="1" dirty="0">
              <a:solidFill>
                <a:srgbClr val="4D160F"/>
              </a:solidFill>
              <a:latin typeface="Arial Rounded"/>
              <a:ea typeface="Arial Rounded"/>
              <a:cs typeface="Arial Rounded"/>
              <a:sym typeface="Arial Rounded"/>
            </a:endParaRPr>
          </a:p>
          <a:p>
            <a:pPr marL="201295" lvl="1" indent="0" algn="ctr" rtl="0">
              <a:lnSpc>
                <a:spcPct val="90000"/>
              </a:lnSpc>
              <a:spcBef>
                <a:spcPts val="400"/>
              </a:spcBef>
              <a:spcAft>
                <a:spcPts val="0"/>
              </a:spcAft>
              <a:buSzPts val="900"/>
              <a:buNone/>
            </a:pPr>
            <a:br>
              <a:rPr lang="en-US" sz="900" dirty="0"/>
            </a:br>
            <a:endParaRPr sz="300" dirty="0"/>
          </a:p>
        </p:txBody>
      </p:sp>
      <p:sp>
        <p:nvSpPr>
          <p:cNvPr id="104" name="Google Shape;104;p1"/>
          <p:cNvSpPr txBox="1"/>
          <p:nvPr/>
        </p:nvSpPr>
        <p:spPr>
          <a:xfrm>
            <a:off x="1708217" y="1749287"/>
            <a:ext cx="8561178" cy="101562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4000"/>
              <a:buFont typeface="Arial" panose="020B0604020202020204"/>
              <a:buNone/>
            </a:pPr>
            <a:r>
              <a:rPr lang="en-US" sz="20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rPr>
              <a:t>DEPARTMENT - ARTIFICIAL INTELLIGENCE</a:t>
            </a:r>
            <a:endParaRPr lang="en-US" sz="2000" b="1" dirty="0">
              <a:solidFill>
                <a:schemeClr val="dk1"/>
              </a:solidFill>
              <a:latin typeface="Times New Roman" panose="02020603050405020304" pitchFamily="18" charset="0"/>
              <a:ea typeface="Calibri" panose="020F0502020204030204"/>
              <a:cs typeface="Times New Roman" panose="02020603050405020304" pitchFamily="18" charset="0"/>
              <a:sym typeface="Calibri" panose="020F0502020204030204"/>
            </a:endParaRPr>
          </a:p>
          <a:p>
            <a:pPr marL="0" marR="0" lvl="0" indent="0" algn="ctr" rtl="0">
              <a:lnSpc>
                <a:spcPct val="100000"/>
              </a:lnSpc>
              <a:spcBef>
                <a:spcPts val="0"/>
              </a:spcBef>
              <a:spcAft>
                <a:spcPts val="0"/>
              </a:spcAft>
              <a:buClr>
                <a:srgbClr val="000000"/>
              </a:buClr>
              <a:buSzPts val="4000"/>
              <a:buFont typeface="Arial" panose="020B0604020202020204"/>
              <a:buNone/>
            </a:pPr>
            <a:r>
              <a:rPr lang="en-US" sz="4000" b="1" i="0" u="none" strike="noStrike" cap="none" dirty="0">
                <a:solidFill>
                  <a:schemeClr val="dk1"/>
                </a:solidFill>
                <a:latin typeface="Calibri" panose="020F0502020204030204"/>
                <a:ea typeface="Calibri" panose="020F0502020204030204"/>
                <a:cs typeface="Calibri" panose="020F0502020204030204"/>
                <a:sym typeface="Calibri" panose="020F0502020204030204"/>
              </a:rPr>
              <a:t> </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05" name="Google Shape;105;p1"/>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
        <p:nvSpPr>
          <p:cNvPr id="2" name="TextBox 1"/>
          <p:cNvSpPr txBox="1"/>
          <p:nvPr/>
        </p:nvSpPr>
        <p:spPr>
          <a:xfrm>
            <a:off x="2381827" y="1224876"/>
            <a:ext cx="7430239" cy="461665"/>
          </a:xfrm>
          <a:prstGeom prst="rect">
            <a:avLst/>
          </a:prstGeom>
          <a:noFill/>
        </p:spPr>
        <p:txBody>
          <a:bodyPr wrap="none" rtlCol="0">
            <a:spAutoFit/>
          </a:bodyPr>
          <a:lstStyle/>
          <a:p>
            <a:r>
              <a:rPr lang="en-US" sz="2400" dirty="0">
                <a:solidFill>
                  <a:srgbClr val="FF0000"/>
                </a:solidFill>
                <a:latin typeface="Times New Roman" panose="02020603050405020304" pitchFamily="18" charset="0"/>
                <a:cs typeface="Times New Roman" panose="02020603050405020304" pitchFamily="18" charset="0"/>
              </a:rPr>
              <a:t>An Empowered  Autonomous Institute Affiliated  to SPPU</a:t>
            </a:r>
            <a:endParaRPr lang="en-IN" sz="2400" dirty="0">
              <a:solidFill>
                <a:srgbClr val="FF0000"/>
              </a:solidFill>
              <a:latin typeface="Times New Roman" panose="02020603050405020304" pitchFamily="18" charset="0"/>
              <a:cs typeface="Times New Roman" panose="02020603050405020304" pitchFamily="18" charset="0"/>
            </a:endParaRPr>
          </a:p>
        </p:txBody>
      </p:sp>
      <p:sp>
        <p:nvSpPr>
          <p:cNvPr id="3" name="TextBox 2"/>
          <p:cNvSpPr txBox="1"/>
          <p:nvPr/>
        </p:nvSpPr>
        <p:spPr>
          <a:xfrm>
            <a:off x="1974726" y="2325466"/>
            <a:ext cx="8028160" cy="1004378"/>
          </a:xfrm>
          <a:prstGeom prst="rect">
            <a:avLst/>
          </a:prstGeom>
          <a:noFill/>
        </p:spPr>
        <p:txBody>
          <a:bodyPr wrap="none" rtlCol="0">
            <a:spAutoFit/>
          </a:bodyPr>
          <a:lstStyle/>
          <a:p>
            <a:pPr marL="457200" lvl="0" indent="0" algn="l" rtl="0">
              <a:lnSpc>
                <a:spcPct val="70000"/>
              </a:lnSpc>
              <a:spcBef>
                <a:spcPts val="1400"/>
              </a:spcBef>
              <a:spcAft>
                <a:spcPts val="0"/>
              </a:spcAft>
              <a:buNone/>
            </a:pPr>
            <a:r>
              <a:rPr lang="en-US" sz="2400" dirty="0">
                <a:solidFill>
                  <a:srgbClr val="FF0000"/>
                </a:solidFill>
                <a:latin typeface="Times New Roman" panose="02020603050405020304" pitchFamily="18" charset="0"/>
                <a:cs typeface="Times New Roman" panose="02020603050405020304" pitchFamily="18" charset="0"/>
              </a:rPr>
              <a:t>SIGN  LANGUAGE RECOGNITION SYSTEM USING </a:t>
            </a:r>
            <a:endParaRPr lang="en-US" sz="2400" dirty="0">
              <a:solidFill>
                <a:srgbClr val="FF0000"/>
              </a:solidFill>
              <a:latin typeface="Times New Roman" panose="02020603050405020304" pitchFamily="18" charset="0"/>
              <a:cs typeface="Times New Roman" panose="02020603050405020304" pitchFamily="18" charset="0"/>
            </a:endParaRPr>
          </a:p>
          <a:p>
            <a:pPr marL="91440" lvl="0" indent="-246380" algn="ctr" rtl="0">
              <a:lnSpc>
                <a:spcPct val="70000"/>
              </a:lnSpc>
              <a:spcBef>
                <a:spcPts val="1400"/>
              </a:spcBef>
              <a:spcAft>
                <a:spcPts val="0"/>
              </a:spcAft>
              <a:buSzPts val="3880"/>
              <a:buChar char=" "/>
            </a:pPr>
            <a:r>
              <a:rPr lang="en-US" sz="2400" dirty="0">
                <a:solidFill>
                  <a:srgbClr val="FF0000"/>
                </a:solidFill>
                <a:latin typeface="Times New Roman" panose="02020603050405020304" pitchFamily="18" charset="0"/>
                <a:cs typeface="Times New Roman" panose="02020603050405020304" pitchFamily="18" charset="0"/>
              </a:rPr>
              <a:t>DEEP LEARNING</a:t>
            </a:r>
            <a:endParaRPr lang="en-US" sz="2400" dirty="0">
              <a:solidFill>
                <a:srgbClr val="FF0000"/>
              </a:solidFill>
              <a:latin typeface="Times New Roman" panose="02020603050405020304" pitchFamily="18" charset="0"/>
              <a:cs typeface="Times New Roman" panose="02020603050405020304" pitchFamily="18" charset="0"/>
            </a:endParaRPr>
          </a:p>
          <a:p>
            <a:endParaRPr lang="en-IN" dirty="0"/>
          </a:p>
        </p:txBody>
      </p:sp>
      <p:pic>
        <p:nvPicPr>
          <p:cNvPr id="4" name="Picture 3"/>
          <p:cNvPicPr>
            <a:picLocks noChangeAspect="1"/>
          </p:cNvPicPr>
          <p:nvPr/>
        </p:nvPicPr>
        <p:blipFill>
          <a:blip r:embed="rId1"/>
          <a:stretch>
            <a:fillRect/>
          </a:stretch>
        </p:blipFill>
        <p:spPr>
          <a:xfrm>
            <a:off x="217805" y="411480"/>
            <a:ext cx="1936115" cy="1090930"/>
          </a:xfrm>
          <a:prstGeom prst="rect">
            <a:avLst/>
          </a:prstGeom>
        </p:spPr>
      </p:pic>
      <p:pic>
        <p:nvPicPr>
          <p:cNvPr id="5" name="Picture 4"/>
          <p:cNvPicPr>
            <a:picLocks noChangeAspect="1"/>
          </p:cNvPicPr>
          <p:nvPr/>
        </p:nvPicPr>
        <p:blipFill>
          <a:blip r:embed="rId1"/>
          <a:stretch>
            <a:fillRect/>
          </a:stretch>
        </p:blipFill>
        <p:spPr>
          <a:xfrm>
            <a:off x="10071100" y="411480"/>
            <a:ext cx="1936115" cy="1090930"/>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6"/>
          <p:cNvSpPr txBox="1">
            <a:spLocks noGrp="1"/>
          </p:cNvSpPr>
          <p:nvPr>
            <p:ph type="title"/>
          </p:nvPr>
        </p:nvSpPr>
        <p:spPr>
          <a:xfrm>
            <a:off x="1097280" y="657225"/>
            <a:ext cx="10058400" cy="804545"/>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4000" b="1" u="sng" dirty="0">
                <a:latin typeface="Times New Roman" panose="02020603050405020304" pitchFamily="18" charset="0"/>
                <a:cs typeface="Times New Roman" panose="02020603050405020304" pitchFamily="18" charset="0"/>
              </a:rPr>
              <a:t>OBJECTIVES</a:t>
            </a:r>
            <a:endParaRPr sz="4000" dirty="0">
              <a:latin typeface="Times New Roman" panose="02020603050405020304" pitchFamily="18" charset="0"/>
              <a:cs typeface="Times New Roman" panose="02020603050405020304" pitchFamily="18" charset="0"/>
            </a:endParaRPr>
          </a:p>
        </p:txBody>
      </p:sp>
      <p:sp>
        <p:nvSpPr>
          <p:cNvPr id="167" name="Google Shape;167;p6"/>
          <p:cNvSpPr txBox="1">
            <a:spLocks noGrp="1"/>
          </p:cNvSpPr>
          <p:nvPr>
            <p:ph type="body" idx="1"/>
          </p:nvPr>
        </p:nvSpPr>
        <p:spPr>
          <a:xfrm>
            <a:off x="1258635" y="1922349"/>
            <a:ext cx="10058400" cy="3690000"/>
          </a:xfrm>
          <a:prstGeom prst="rect">
            <a:avLst/>
          </a:prstGeom>
          <a:noFill/>
          <a:ln>
            <a:noFill/>
          </a:ln>
        </p:spPr>
        <p:txBody>
          <a:bodyPr spcFirstLastPara="1" wrap="square" lIns="0" tIns="45700" rIns="0" bIns="45700" anchor="t" anchorCtr="0">
            <a:normAutofit/>
          </a:bodyPr>
          <a:lstStyle/>
          <a:p>
            <a:pPr lvl="0" algn="just" rtl="0">
              <a:lnSpc>
                <a:spcPct val="200000"/>
              </a:lnSpc>
              <a:spcBef>
                <a:spcPts val="0"/>
              </a:spcBef>
              <a:spcAft>
                <a:spcPts val="0"/>
              </a:spcAft>
              <a:buClr>
                <a:srgbClr val="9B2D1F"/>
              </a:buClr>
              <a:buSzPts val="1800"/>
              <a:buFont typeface="Arial" panose="020B0604020202020204" pitchFamily="34" charset="0"/>
              <a:buChar char="•"/>
            </a:pPr>
            <a:r>
              <a:rPr lang="en-US" dirty="0">
                <a:solidFill>
                  <a:schemeClr val="dk1"/>
                </a:solidFill>
                <a:latin typeface="Times New Roman" panose="02020603050405020304" pitchFamily="18" charset="0"/>
                <a:cs typeface="Times New Roman" panose="02020603050405020304" pitchFamily="18" charset="0"/>
              </a:rPr>
              <a:t>Communication is always having a great impact in every domain and how it is considered the meaning of the thoughts and expressions that attract the researchers to bridge this gap for every living being.</a:t>
            </a:r>
            <a:endParaRPr dirty="0">
              <a:solidFill>
                <a:schemeClr val="dk1"/>
              </a:solidFill>
              <a:latin typeface="Times New Roman" panose="02020603050405020304" pitchFamily="18" charset="0"/>
              <a:cs typeface="Times New Roman" panose="02020603050405020304" pitchFamily="18" charset="0"/>
            </a:endParaRPr>
          </a:p>
          <a:p>
            <a:pPr lvl="0" algn="just" rtl="0">
              <a:lnSpc>
                <a:spcPct val="200000"/>
              </a:lnSpc>
              <a:spcBef>
                <a:spcPts val="0"/>
              </a:spcBef>
              <a:spcAft>
                <a:spcPts val="0"/>
              </a:spcAft>
              <a:buClr>
                <a:srgbClr val="9B2D1F"/>
              </a:buClr>
              <a:buSzPts val="1800"/>
              <a:buFont typeface="Arial" panose="020B0604020202020204" pitchFamily="34" charset="0"/>
              <a:buChar char="•"/>
            </a:pPr>
            <a:r>
              <a:rPr lang="en-US" dirty="0">
                <a:solidFill>
                  <a:schemeClr val="dk1"/>
                </a:solidFill>
                <a:latin typeface="Times New Roman" panose="02020603050405020304" pitchFamily="18" charset="0"/>
                <a:cs typeface="Times New Roman" panose="02020603050405020304" pitchFamily="18" charset="0"/>
              </a:rPr>
              <a:t>The objective of this project is to identify the symbolic expression through images so that the communication gap between a normal and hearing impaired person can be easily bridged.</a:t>
            </a:r>
            <a:endParaRPr sz="3200" dirty="0">
              <a:latin typeface="Times New Roman" panose="02020603050405020304" pitchFamily="18" charset="0"/>
              <a:cs typeface="Times New Roman" panose="02020603050405020304" pitchFamily="18" charset="0"/>
            </a:endParaRPr>
          </a:p>
        </p:txBody>
      </p:sp>
      <p:sp>
        <p:nvSpPr>
          <p:cNvPr id="168" name="Google Shape;168;p6"/>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Placeholder 2"/>
          <p:cNvSpPr>
            <a:spLocks noGrp="1"/>
          </p:cNvSpPr>
          <p:nvPr>
            <p:ph type="body" idx="1"/>
          </p:nvPr>
        </p:nvSpPr>
        <p:spPr>
          <a:xfrm>
            <a:off x="1097280" y="1845945"/>
            <a:ext cx="9678670" cy="4356100"/>
          </a:xfrm>
        </p:spPr>
        <p:txBody>
          <a:bodyPr>
            <a:normAutofit lnSpcReduction="20000"/>
          </a:bodyPr>
          <a:p>
            <a:pPr>
              <a:lnSpc>
                <a:spcPct val="160000"/>
              </a:lnSpc>
              <a:buFont typeface="Arial" panose="020B0604020202020204" pitchFamily="34" charset="0"/>
              <a:buChar char="•"/>
            </a:pPr>
            <a:r>
              <a:rPr lang="en-US" altLang="en-GB" b="1">
                <a:latin typeface="Times New Roman" panose="02020603050405020304" pitchFamily="18" charset="0"/>
                <a:cs typeface="Times New Roman" panose="02020603050405020304" pitchFamily="18" charset="0"/>
              </a:rPr>
              <a:t>Dataset Collection:</a:t>
            </a:r>
            <a:r>
              <a:rPr lang="en-US" altLang="en-GB">
                <a:latin typeface="Times New Roman" panose="02020603050405020304" pitchFamily="18" charset="0"/>
                <a:cs typeface="Times New Roman" panose="02020603050405020304" pitchFamily="18" charset="0"/>
              </a:rPr>
              <a:t> Collected data for each sign from A to Z using collectdata.py. Thirty images were collected for each sign and stored in the MP_Data folder.</a:t>
            </a:r>
            <a:endParaRPr lang="en-US" altLang="en-GB">
              <a:latin typeface="Times New Roman" panose="02020603050405020304" pitchFamily="18" charset="0"/>
              <a:cs typeface="Times New Roman" panose="02020603050405020304" pitchFamily="18" charset="0"/>
            </a:endParaRPr>
          </a:p>
          <a:p>
            <a:pPr>
              <a:lnSpc>
                <a:spcPct val="160000"/>
              </a:lnSpc>
              <a:buFont typeface="Arial" panose="020B0604020202020204" pitchFamily="34" charset="0"/>
              <a:buChar char="•"/>
            </a:pPr>
            <a:r>
              <a:rPr lang="en-US" altLang="en-GB" b="1">
                <a:latin typeface="Times New Roman" panose="02020603050405020304" pitchFamily="18" charset="0"/>
                <a:cs typeface="Times New Roman" panose="02020603050405020304" pitchFamily="18" charset="0"/>
              </a:rPr>
              <a:t>Data Preprocessing:</a:t>
            </a:r>
            <a:r>
              <a:rPr lang="en-US" altLang="en-GB">
                <a:latin typeface="Times New Roman" panose="02020603050405020304" pitchFamily="18" charset="0"/>
                <a:cs typeface="Times New Roman" panose="02020603050405020304" pitchFamily="18" charset="0"/>
              </a:rPr>
              <a:t> Standardize the input data to a uniform scale by rescaling all images to the same dimensions. Extract regions of interest, specifically the hands, from the images. </a:t>
            </a:r>
            <a:endParaRPr lang="en-US" altLang="en-GB">
              <a:latin typeface="Times New Roman" panose="02020603050405020304" pitchFamily="18" charset="0"/>
              <a:cs typeface="Times New Roman" panose="02020603050405020304" pitchFamily="18" charset="0"/>
            </a:endParaRPr>
          </a:p>
          <a:p>
            <a:pPr>
              <a:lnSpc>
                <a:spcPct val="160000"/>
              </a:lnSpc>
              <a:buFont typeface="Arial" panose="020B0604020202020204" pitchFamily="34" charset="0"/>
              <a:buChar char="•"/>
            </a:pPr>
            <a:r>
              <a:rPr lang="en-US" altLang="en-GB" b="1">
                <a:latin typeface="Times New Roman" panose="02020603050405020304" pitchFamily="18" charset="0"/>
                <a:cs typeface="Times New Roman" panose="02020603050405020304" pitchFamily="18" charset="0"/>
              </a:rPr>
              <a:t>Model Training:</a:t>
            </a:r>
            <a:r>
              <a:rPr lang="en-US" altLang="en-GB">
                <a:latin typeface="Times New Roman" panose="02020603050405020304" pitchFamily="18" charset="0"/>
                <a:cs typeface="Times New Roman" panose="02020603050405020304" pitchFamily="18" charset="0"/>
              </a:rPr>
              <a:t> Utilize a LSTM-based neural network to capture temporal dependencies within the preprocessed data and implement the model using TensorFlow and Keras. </a:t>
            </a:r>
            <a:endParaRPr lang="en-US" altLang="en-GB">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sp>
        <p:nvSpPr>
          <p:cNvPr id="5" name="Title 4"/>
          <p:cNvSpPr>
            <a:spLocks noGrp="1"/>
          </p:cNvSpPr>
          <p:nvPr>
            <p:ph type="title"/>
          </p:nvPr>
        </p:nvSpPr>
        <p:spPr>
          <a:xfrm>
            <a:off x="1097280" y="477520"/>
            <a:ext cx="10058400" cy="895350"/>
          </a:xfrm>
        </p:spPr>
        <p:txBody>
          <a:bodyPr>
            <a:normAutofit/>
          </a:bodyPr>
          <a:p>
            <a:pPr algn="ctr"/>
            <a:r>
              <a:rPr lang="en-US" altLang="en-IN" sz="4000" b="1" u="sng" dirty="0">
                <a:latin typeface="Times New Roman" panose="02020603050405020304" pitchFamily="18" charset="0"/>
                <a:cs typeface="Times New Roman" panose="02020603050405020304" pitchFamily="18" charset="0"/>
              </a:rPr>
              <a:t>WORKING</a:t>
            </a:r>
            <a:endParaRPr lang="en-US" altLang="en-IN" sz="4000" b="1" u="sng"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Placeholder 2"/>
          <p:cNvSpPr>
            <a:spLocks noGrp="1"/>
          </p:cNvSpPr>
          <p:nvPr>
            <p:ph type="body" idx="1"/>
          </p:nvPr>
        </p:nvSpPr>
        <p:spPr>
          <a:xfrm>
            <a:off x="1097280" y="2023534"/>
            <a:ext cx="10058400" cy="4023360"/>
          </a:xfrm>
        </p:spPr>
        <p:txBody>
          <a:bodyPr/>
          <a:p>
            <a:pPr>
              <a:lnSpc>
                <a:spcPct val="150000"/>
              </a:lnSpc>
              <a:buFont typeface="Arial" panose="020B0604020202020204" pitchFamily="34" charset="0"/>
              <a:buChar char="•"/>
            </a:pPr>
            <a:r>
              <a:rPr lang="en-US" altLang="en-GB" b="1">
                <a:latin typeface="Times New Roman" panose="02020603050405020304" pitchFamily="18" charset="0"/>
                <a:cs typeface="Times New Roman" panose="02020603050405020304" pitchFamily="18" charset="0"/>
                <a:sym typeface="+mn-ea"/>
              </a:rPr>
              <a:t>Model Evaluation: </a:t>
            </a:r>
            <a:r>
              <a:rPr lang="en-US" altLang="en-GB">
                <a:latin typeface="Times New Roman" panose="02020603050405020304" pitchFamily="18" charset="0"/>
                <a:cs typeface="Times New Roman" panose="02020603050405020304" pitchFamily="18" charset="0"/>
                <a:sym typeface="+mn-ea"/>
              </a:rPr>
              <a:t>Evaluate the model performance using metrics such as accuracy, precision, recall, and F1-score. Split the dataset into training and validation sets to assess the model's generalization ability. </a:t>
            </a:r>
            <a:endParaRPr lang="en-US" altLang="en-GB">
              <a:latin typeface="Times New Roman" panose="02020603050405020304" pitchFamily="18" charset="0"/>
              <a:cs typeface="Times New Roman" panose="02020603050405020304" pitchFamily="18" charset="0"/>
            </a:endParaRPr>
          </a:p>
          <a:p>
            <a:pPr>
              <a:lnSpc>
                <a:spcPct val="150000"/>
              </a:lnSpc>
              <a:buFont typeface="Arial" panose="020B0604020202020204" pitchFamily="34" charset="0"/>
              <a:buChar char="•"/>
            </a:pPr>
            <a:r>
              <a:rPr lang="en-US" altLang="en-GB">
                <a:latin typeface="Times New Roman" panose="02020603050405020304" pitchFamily="18" charset="0"/>
                <a:cs typeface="Times New Roman" panose="02020603050405020304" pitchFamily="18" charset="0"/>
                <a:sym typeface="+mn-ea"/>
              </a:rPr>
              <a:t> </a:t>
            </a:r>
            <a:r>
              <a:rPr lang="en-US" altLang="en-GB" b="1">
                <a:latin typeface="Times New Roman" panose="02020603050405020304" pitchFamily="18" charset="0"/>
                <a:cs typeface="Times New Roman" panose="02020603050405020304" pitchFamily="18" charset="0"/>
                <a:sym typeface="+mn-ea"/>
              </a:rPr>
              <a:t>Real-Time Gesture Recognition:</a:t>
            </a:r>
            <a:r>
              <a:rPr lang="en-US" altLang="en-GB">
                <a:latin typeface="Times New Roman" panose="02020603050405020304" pitchFamily="18" charset="0"/>
                <a:cs typeface="Times New Roman" panose="02020603050405020304" pitchFamily="18" charset="0"/>
                <a:sym typeface="+mn-ea"/>
              </a:rPr>
              <a:t> Utilize OpenCV to capture real-time video feed, pass the frames through the trained LSTM model, and display recognized gestures along with confidence levels on the screen.</a:t>
            </a:r>
            <a:endParaRPr lang="en-GB" altLang="en-US" b="1"/>
          </a:p>
          <a:p>
            <a:pPr>
              <a:lnSpc>
                <a:spcPct val="150000"/>
              </a:lnSpc>
              <a:buFont typeface="Arial" panose="020B0604020202020204" pitchFamily="34" charset="0"/>
              <a:buChar char="•"/>
            </a:pPr>
            <a:r>
              <a:rPr lang="en-GB" altLang="en-US" b="1"/>
              <a:t>Deployment</a:t>
            </a:r>
            <a:r>
              <a:rPr lang="en-US" altLang="en-GB" b="1"/>
              <a:t>:</a:t>
            </a:r>
            <a:r>
              <a:rPr lang="en-US" altLang="en-GB"/>
              <a:t> Deploy the model in a real-world application</a:t>
            </a:r>
            <a:endParaRPr lang="en-US" altLang="en-GB"/>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6" name="Google Shape;276;p9"/>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
        <p:nvSpPr>
          <p:cNvPr id="3" name="Text Placeholder 2"/>
          <p:cNvSpPr>
            <a:spLocks noGrp="1"/>
          </p:cNvSpPr>
          <p:nvPr>
            <p:ph type="body" idx="1"/>
          </p:nvPr>
        </p:nvSpPr>
        <p:spPr/>
        <p:txBody>
          <a:bodyPr/>
          <a:lstStyle/>
          <a:p>
            <a:endParaRPr lang="en-IN" dirty="0"/>
          </a:p>
        </p:txBody>
      </p:sp>
      <p:pic>
        <p:nvPicPr>
          <p:cNvPr id="2" name="Picture 1"/>
          <p:cNvPicPr>
            <a:picLocks noChangeAspect="1"/>
          </p:cNvPicPr>
          <p:nvPr/>
        </p:nvPicPr>
        <p:blipFill>
          <a:blip r:embed="rId1">
            <a:extLst>
              <a:ext uri="{28A0092B-C50C-407E-A947-70E740481C1C}">
                <a14:useLocalDpi xmlns:a14="http://schemas.microsoft.com/office/drawing/2010/main" val="0"/>
              </a:ext>
            </a:extLst>
          </a:blip>
          <a:srcRect b="26551"/>
          <a:stretch>
            <a:fillRect/>
          </a:stretch>
        </p:blipFill>
        <p:spPr>
          <a:xfrm>
            <a:off x="1097280" y="1313815"/>
            <a:ext cx="10058400" cy="462851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10"/>
          <p:cNvSpPr txBox="1">
            <a:spLocks noGrp="1"/>
          </p:cNvSpPr>
          <p:nvPr>
            <p:ph type="title"/>
          </p:nvPr>
        </p:nvSpPr>
        <p:spPr>
          <a:xfrm>
            <a:off x="1066800" y="160655"/>
            <a:ext cx="10058400" cy="1307465"/>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6600" b="1" u="sng" dirty="0"/>
              <a:t> </a:t>
            </a:r>
            <a:r>
              <a:rPr lang="en-US" sz="4400" b="1" u="sng" dirty="0">
                <a:latin typeface="Times New Roman" panose="02020603050405020304" pitchFamily="18" charset="0"/>
                <a:cs typeface="Times New Roman" panose="02020603050405020304" pitchFamily="18" charset="0"/>
              </a:rPr>
              <a:t>CONVOLUTIONAL NEURAL NETWORK</a:t>
            </a:r>
            <a:endParaRPr sz="4400" dirty="0">
              <a:latin typeface="Times New Roman" panose="02020603050405020304" pitchFamily="18" charset="0"/>
              <a:cs typeface="Times New Roman" panose="02020603050405020304" pitchFamily="18" charset="0"/>
            </a:endParaRPr>
          </a:p>
        </p:txBody>
      </p:sp>
      <p:sp>
        <p:nvSpPr>
          <p:cNvPr id="283" name="Google Shape;283;p10"/>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
        <p:nvSpPr>
          <p:cNvPr id="6" name="AutoShape 2" descr="miro.medium.com/v2/resize:fit:1400/1*uAeANQIOQPqWZ..."/>
          <p:cNvSpPr>
            <a:spLocks noGrp="1" noChangeAspect="1" noChangeArrowheads="1"/>
          </p:cNvSpPr>
          <p:nvPr>
            <p:ph type="body" idx="1"/>
          </p:nvPr>
        </p:nvSpPr>
        <p:spPr bwMode="auto">
          <a:xfrm flipV="1">
            <a:off x="97789" y="6459786"/>
            <a:ext cx="169436" cy="5045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rmAutofit fontScale="25000" lnSpcReduction="20000"/>
          </a:bodyPr>
          <a:lstStyle/>
          <a:p>
            <a:endParaRPr lang="en-IN" dirty="0"/>
          </a:p>
        </p:txBody>
      </p:sp>
      <p:sp>
        <p:nvSpPr>
          <p:cNvPr id="10" name="AutoShape 12" descr="Schematic diagram of a basic convolutional neural network (CNN)... |  Download Scientific Diagram"/>
          <p:cNvSpPr>
            <a:spLocks noChangeAspect="1" noChangeArrowheads="1"/>
          </p:cNvSpPr>
          <p:nvPr/>
        </p:nvSpPr>
        <p:spPr bwMode="auto">
          <a:xfrm>
            <a:off x="155574" y="-144463"/>
            <a:ext cx="6302375" cy="630239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1" name="AutoShape 14" descr="Schematic diagram of a basic convolutional neural network (CNN)... |  Download Scientific Diagram"/>
          <p:cNvSpPr>
            <a:spLocks noChangeAspect="1" noChangeArrowheads="1"/>
          </p:cNvSpPr>
          <p:nvPr/>
        </p:nvSpPr>
        <p:spPr bwMode="auto">
          <a:xfrm>
            <a:off x="307974" y="7937"/>
            <a:ext cx="6302375" cy="630239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2" name="AutoShape 16" descr="Schematic diagram of a basic convolutional neural network (CNN)... |  Download Scientific Diagra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14" name="AutoShape 20" descr="Schematic diagram of a basic convolutional neural network (CNN)... |  Download Scientific Diagram"/>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15" name="Picture 14"/>
          <p:cNvPicPr>
            <a:picLocks noChangeAspect="1"/>
          </p:cNvPicPr>
          <p:nvPr/>
        </p:nvPicPr>
        <p:blipFill>
          <a:blip r:embed="rId1"/>
          <a:stretch>
            <a:fillRect/>
          </a:stretch>
        </p:blipFill>
        <p:spPr>
          <a:xfrm>
            <a:off x="267225" y="1970455"/>
            <a:ext cx="11658075" cy="418747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ext Placeholder 2"/>
          <p:cNvSpPr>
            <a:spLocks noGrp="1"/>
          </p:cNvSpPr>
          <p:nvPr>
            <p:ph type="body" idx="1"/>
          </p:nvPr>
        </p:nvSpPr>
        <p:spPr>
          <a:xfrm>
            <a:off x="1097280" y="1845945"/>
            <a:ext cx="5512435" cy="4023360"/>
          </a:xfrm>
        </p:spPr>
        <p:txBody>
          <a:bodyPr/>
          <a:p>
            <a:pPr>
              <a:buFont typeface="Arial" panose="020B0604020202020204" pitchFamily="34" charset="0"/>
              <a:buChar char="•"/>
            </a:pPr>
            <a:r>
              <a:rPr lang="en-GB" altLang="en-US">
                <a:latin typeface="Times New Roman" panose="02020603050405020304" pitchFamily="18" charset="0"/>
                <a:cs typeface="Times New Roman" panose="02020603050405020304" pitchFamily="18" charset="0"/>
              </a:rPr>
              <a:t>The proposed deep learning model performed well, achieving approximately 97% accuracy on 24 different symbols representing English letters (ISL) in video frames.</a:t>
            </a:r>
            <a:endParaRPr lang="en-GB" altLang="en-US">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altLang="en-US">
                <a:latin typeface="Times New Roman" panose="02020603050405020304" pitchFamily="18" charset="0"/>
                <a:cs typeface="Times New Roman" panose="02020603050405020304" pitchFamily="18" charset="0"/>
              </a:rPr>
              <a:t>This remarkable fact demonstrates a good standard of knowledge in detecting and identifying characters based on human movements.</a:t>
            </a:r>
            <a:endParaRPr lang="en-GB" altLang="en-US">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GB" altLang="en-US">
                <a:latin typeface="Times New Roman" panose="02020603050405020304" pitchFamily="18" charset="0"/>
                <a:cs typeface="Times New Roman" panose="02020603050405020304" pitchFamily="18" charset="0"/>
              </a:rPr>
              <a:t>This decision is important to reduce communication problems for people with speech or hearing disabilities. Self-sufficiency in every situation.</a:t>
            </a:r>
            <a:endParaRPr lang="en-GB" altLang="en-US">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sp>
        <p:nvSpPr>
          <p:cNvPr id="281" name="Google Shape;281;p10"/>
          <p:cNvSpPr txBox="1">
            <a:spLocks noGrp="1"/>
          </p:cNvSpPr>
          <p:nvPr>
            <p:ph type="title"/>
          </p:nvPr>
        </p:nvSpPr>
        <p:spPr>
          <a:xfrm>
            <a:off x="1066800" y="630555"/>
            <a:ext cx="10058400" cy="837565"/>
          </a:xfrm>
          <a:prstGeom prst="rect">
            <a:avLst/>
          </a:prstGeom>
          <a:noFill/>
          <a:ln>
            <a:noFill/>
          </a:ln>
        </p:spPr>
        <p:txBody>
          <a:bodyPr spcFirstLastPara="1" wrap="square" lIns="91425" tIns="45700" rIns="91425" bIns="45700" anchor="b" anchorCtr="0">
            <a:normAutofit/>
          </a:bodyPr>
          <a:p>
            <a:pPr marL="0" lvl="0" indent="0" algn="ctr" rtl="0">
              <a:lnSpc>
                <a:spcPct val="85000"/>
              </a:lnSpc>
              <a:spcBef>
                <a:spcPts val="0"/>
              </a:spcBef>
              <a:spcAft>
                <a:spcPts val="0"/>
              </a:spcAft>
              <a:buClr>
                <a:srgbClr val="3F3F3F"/>
              </a:buClr>
              <a:buSzPts val="6600"/>
              <a:buFont typeface="Calibri" panose="020F0502020204030204"/>
              <a:buNone/>
            </a:pPr>
            <a:r>
              <a:rPr lang="en-US" sz="4400" b="1" u="sng" dirty="0">
                <a:latin typeface="Times New Roman" panose="02020603050405020304" pitchFamily="18" charset="0"/>
                <a:cs typeface="Times New Roman" panose="02020603050405020304" pitchFamily="18" charset="0"/>
              </a:rPr>
              <a:t>RESULT</a:t>
            </a:r>
            <a:endParaRPr sz="4400" dirty="0">
              <a:latin typeface="Times New Roman" panose="02020603050405020304" pitchFamily="18" charset="0"/>
              <a:cs typeface="Times New Roman" panose="02020603050405020304" pitchFamily="18" charset="0"/>
            </a:endParaRPr>
          </a:p>
        </p:txBody>
      </p:sp>
      <p:pic>
        <p:nvPicPr>
          <p:cNvPr id="6" name="Picture 3" descr="Add a little bit of body text"/>
          <p:cNvPicPr>
            <a:picLocks noChangeAspect="1"/>
          </p:cNvPicPr>
          <p:nvPr/>
        </p:nvPicPr>
        <p:blipFill>
          <a:blip r:embed="rId1"/>
          <a:srcRect t="51949"/>
          <a:stretch>
            <a:fillRect/>
          </a:stretch>
        </p:blipFill>
        <p:spPr>
          <a:xfrm>
            <a:off x="6945630" y="2194560"/>
            <a:ext cx="4624070" cy="282892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1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8000"/>
              <a:buFont typeface="Calibri" panose="020F0502020204030204"/>
              <a:buNone/>
            </a:pPr>
            <a:r>
              <a:rPr lang="en-US" sz="4000" b="1" u="sng" dirty="0">
                <a:latin typeface="Times New Roman" panose="02020603050405020304" pitchFamily="18" charset="0"/>
                <a:cs typeface="Times New Roman" panose="02020603050405020304" pitchFamily="18" charset="0"/>
              </a:rPr>
              <a:t>APPROACH</a:t>
            </a:r>
            <a:endParaRPr sz="4000" dirty="0">
              <a:latin typeface="Times New Roman" panose="02020603050405020304" pitchFamily="18" charset="0"/>
              <a:cs typeface="Times New Roman" panose="02020603050405020304" pitchFamily="18" charset="0"/>
            </a:endParaRPr>
          </a:p>
        </p:txBody>
      </p:sp>
      <p:sp>
        <p:nvSpPr>
          <p:cNvPr id="252" name="Google Shape;252;p11"/>
          <p:cNvSpPr txBox="1">
            <a:spLocks noGrp="1"/>
          </p:cNvSpPr>
          <p:nvPr>
            <p:ph type="body" idx="1"/>
          </p:nvPr>
        </p:nvSpPr>
        <p:spPr>
          <a:xfrm>
            <a:off x="1257918" y="2088292"/>
            <a:ext cx="10058400" cy="2681416"/>
          </a:xfrm>
          <a:prstGeom prst="rect">
            <a:avLst/>
          </a:prstGeom>
          <a:noFill/>
          <a:ln>
            <a:noFill/>
          </a:ln>
        </p:spPr>
        <p:txBody>
          <a:bodyPr spcFirstLastPara="1" wrap="square" lIns="0" tIns="45700" rIns="0" bIns="45700" anchor="t" anchorCtr="0">
            <a:normAutofit lnSpcReduction="10000"/>
          </a:bodyPr>
          <a:lstStyle/>
          <a:p>
            <a:pPr marL="342900">
              <a:lnSpc>
                <a:spcPct val="100000"/>
              </a:lnSpc>
              <a:spcBef>
                <a:spcPts val="0"/>
              </a:spcBef>
              <a:buClrTx/>
              <a:buSzPts val="2400"/>
              <a:buFont typeface="Arial" panose="020B0604020202020204" pitchFamily="34" charset="0"/>
              <a:buChar char="•"/>
            </a:pPr>
            <a:r>
              <a:rPr lang="en-US" sz="2000" b="0" i="0" dirty="0">
                <a:solidFill>
                  <a:srgbClr val="13343B"/>
                </a:solidFill>
                <a:effectLst/>
                <a:latin typeface="Times New Roman" panose="02020603050405020304" pitchFamily="18" charset="0"/>
                <a:cs typeface="Times New Roman" panose="02020603050405020304" pitchFamily="18" charset="0"/>
              </a:rPr>
              <a:t>The approach of a sign recognition system involves various methods such as vision-based and wearable sensing modalities like sensory gloves, deep learning models, and the fusion of image and hand data. These approaches aim to recognize both static and dynamic signs in sign language. </a:t>
            </a:r>
            <a:endParaRPr lang="en-US" sz="2000" b="0" i="0" dirty="0">
              <a:solidFill>
                <a:srgbClr val="13343B"/>
              </a:solidFill>
              <a:effectLst/>
              <a:latin typeface="Times New Roman" panose="02020603050405020304" pitchFamily="18" charset="0"/>
              <a:cs typeface="Times New Roman" panose="02020603050405020304" pitchFamily="18" charset="0"/>
            </a:endParaRPr>
          </a:p>
          <a:p>
            <a:pPr marL="342900">
              <a:lnSpc>
                <a:spcPct val="100000"/>
              </a:lnSpc>
              <a:spcBef>
                <a:spcPts val="0"/>
              </a:spcBef>
              <a:buClrTx/>
              <a:buSzPts val="2400"/>
              <a:buFont typeface="Arial" panose="020B0604020202020204" pitchFamily="34" charset="0"/>
              <a:buChar char="•"/>
            </a:pPr>
            <a:endParaRPr lang="en-US" sz="2000" b="0" i="0" dirty="0">
              <a:solidFill>
                <a:srgbClr val="13343B"/>
              </a:solidFill>
              <a:effectLst/>
              <a:latin typeface="Times New Roman" panose="02020603050405020304" pitchFamily="18" charset="0"/>
              <a:cs typeface="Times New Roman" panose="02020603050405020304" pitchFamily="18" charset="0"/>
            </a:endParaRPr>
          </a:p>
          <a:p>
            <a:pPr marL="342900">
              <a:lnSpc>
                <a:spcPct val="100000"/>
              </a:lnSpc>
              <a:spcBef>
                <a:spcPts val="0"/>
              </a:spcBef>
              <a:buClrTx/>
              <a:buSzPts val="2400"/>
              <a:buFont typeface="Arial" panose="020B0604020202020204" pitchFamily="34" charset="0"/>
              <a:buChar char="•"/>
            </a:pPr>
            <a:r>
              <a:rPr lang="en-US" sz="2000" b="0" i="0" dirty="0">
                <a:solidFill>
                  <a:srgbClr val="13343B"/>
                </a:solidFill>
                <a:effectLst/>
                <a:latin typeface="Times New Roman" panose="02020603050405020304" pitchFamily="18" charset="0"/>
                <a:cs typeface="Times New Roman" panose="02020603050405020304" pitchFamily="18" charset="0"/>
              </a:rPr>
              <a:t>Vision-based techniques utilize images, sensor data, and videos for recognition, while deep learning models like YOLOv6 are employed for American Sign Language (ASL) recognition. Additionally, the fusion of image and hand data is crucial for accurate sign language recognition, especially in noisy environments where pre-processing is essential</a:t>
            </a:r>
            <a:r>
              <a:rPr lang="en-US" sz="2400" dirty="0">
                <a:latin typeface="Times New Roman" panose="02020603050405020304" pitchFamily="18" charset="0"/>
                <a:cs typeface="Times New Roman" panose="02020603050405020304" pitchFamily="18" charset="0"/>
              </a:rPr>
              <a:t>.</a:t>
            </a:r>
            <a:endParaRPr dirty="0">
              <a:latin typeface="Times New Roman" panose="02020603050405020304" pitchFamily="18" charset="0"/>
              <a:cs typeface="Times New Roman" panose="02020603050405020304" pitchFamily="18" charset="0"/>
            </a:endParaRPr>
          </a:p>
        </p:txBody>
      </p:sp>
      <p:sp>
        <p:nvSpPr>
          <p:cNvPr id="253" name="Google Shape;253;p11"/>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7200"/>
              <a:buFont typeface="Calibri" panose="020F0502020204030204"/>
              <a:buNone/>
            </a:pPr>
            <a:r>
              <a:rPr lang="en-US" sz="4000" b="1" u="sng" dirty="0">
                <a:latin typeface="Times New Roman" panose="02020603050405020304" pitchFamily="18" charset="0"/>
                <a:cs typeface="Times New Roman" panose="02020603050405020304" pitchFamily="18" charset="0"/>
              </a:rPr>
              <a:t>CONCLUSION</a:t>
            </a:r>
            <a:endParaRPr sz="4000" dirty="0">
              <a:latin typeface="Times New Roman" panose="02020603050405020304" pitchFamily="18" charset="0"/>
              <a:cs typeface="Times New Roman" panose="02020603050405020304" pitchFamily="18" charset="0"/>
            </a:endParaRPr>
          </a:p>
        </p:txBody>
      </p:sp>
      <p:sp>
        <p:nvSpPr>
          <p:cNvPr id="289" name="Google Shape;289;p15"/>
          <p:cNvSpPr txBox="1">
            <a:spLocks noGrp="1"/>
          </p:cNvSpPr>
          <p:nvPr>
            <p:ph type="body" idx="1"/>
          </p:nvPr>
        </p:nvSpPr>
        <p:spPr>
          <a:xfrm>
            <a:off x="1135380" y="1964723"/>
            <a:ext cx="10058400" cy="4127157"/>
          </a:xfrm>
          <a:prstGeom prst="rect">
            <a:avLst/>
          </a:prstGeom>
          <a:noFill/>
          <a:ln>
            <a:noFill/>
          </a:ln>
        </p:spPr>
        <p:txBody>
          <a:bodyPr spcFirstLastPara="1" wrap="square" lIns="0" tIns="45700" rIns="0" bIns="45700" anchor="t" anchorCtr="0">
            <a:normAutofit lnSpcReduction="10000"/>
          </a:bodyPr>
          <a:lstStyle/>
          <a:p>
            <a:pPr rtl="0" fontAlgn="base">
              <a:lnSpc>
                <a:spcPct val="150000"/>
              </a:lnSpc>
              <a:spcBef>
                <a:spcPts val="0"/>
              </a:spcBef>
              <a:spcAft>
                <a:spcPts val="0"/>
              </a:spcAft>
              <a:buFont typeface="Arial" panose="020B0604020202020204" pitchFamily="34" charset="0"/>
              <a:buChar char="•"/>
            </a:pPr>
            <a:r>
              <a:rPr lang="en-US" b="0" i="0" u="none" strike="noStrike" dirty="0">
                <a:solidFill>
                  <a:srgbClr val="000000"/>
                </a:solidFill>
                <a:effectLst/>
                <a:latin typeface="Times New Roman" panose="02020603050405020304" pitchFamily="18" charset="0"/>
                <a:cs typeface="Times New Roman" panose="02020603050405020304" pitchFamily="18" charset="0"/>
              </a:rPr>
              <a:t>In this project, we proposed an idea for feasible communication between hearing </a:t>
            </a:r>
            <a:r>
              <a:rPr lang="en-US" b="0" i="0" u="none" strike="noStrike" dirty="0" err="1">
                <a:solidFill>
                  <a:srgbClr val="000000"/>
                </a:solidFill>
                <a:effectLst/>
                <a:latin typeface="Times New Roman" panose="02020603050405020304" pitchFamily="18" charset="0"/>
                <a:cs typeface="Times New Roman" panose="02020603050405020304" pitchFamily="18" charset="0"/>
              </a:rPr>
              <a:t>aring</a:t>
            </a:r>
            <a:r>
              <a:rPr lang="en-US" b="0" i="0" u="none" strike="noStrike" dirty="0">
                <a:solidFill>
                  <a:srgbClr val="000000"/>
                </a:solidFill>
                <a:effectLst/>
                <a:latin typeface="Times New Roman" panose="02020603050405020304" pitchFamily="18" charset="0"/>
                <a:cs typeface="Times New Roman" panose="02020603050405020304" pitchFamily="18" charset="0"/>
              </a:rPr>
              <a:t> impaired and normal person with the help of deep learning and machine learning approach.</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rtl="0" fontAlgn="base">
              <a:lnSpc>
                <a:spcPct val="150000"/>
              </a:lnSpc>
              <a:spcBef>
                <a:spcPts val="0"/>
              </a:spcBef>
              <a:spcAft>
                <a:spcPts val="0"/>
              </a:spcAft>
              <a:buFont typeface="Arial" panose="020B0604020202020204" pitchFamily="34" charset="0"/>
              <a:buChar char="•"/>
            </a:pPr>
            <a:br>
              <a:rPr lang="en-US" b="0" dirty="0">
                <a:effectLst/>
                <a:latin typeface="Times New Roman" panose="02020603050405020304" pitchFamily="18" charset="0"/>
                <a:cs typeface="Times New Roman" panose="02020603050405020304" pitchFamily="18" charset="0"/>
              </a:rPr>
            </a:br>
            <a:r>
              <a:rPr lang="en-US" b="0" i="0" u="none" strike="noStrike" dirty="0">
                <a:solidFill>
                  <a:srgbClr val="000000"/>
                </a:solidFill>
                <a:effectLst/>
                <a:latin typeface="Times New Roman" panose="02020603050405020304" pitchFamily="18" charset="0"/>
                <a:cs typeface="Times New Roman" panose="02020603050405020304" pitchFamily="18" charset="0"/>
              </a:rPr>
              <a:t>This proposed work ensures the accuracy of 91.22% using SVM, 95.71% using Random Forest, 87.54% using KNN. 98.74% using CNN and 99.79 using </a:t>
            </a:r>
            <a:r>
              <a:rPr lang="en-US" b="0" i="0" u="none" strike="noStrike" dirty="0" err="1">
                <a:solidFill>
                  <a:srgbClr val="000000"/>
                </a:solidFill>
                <a:effectLst/>
                <a:latin typeface="Times New Roman" panose="02020603050405020304" pitchFamily="18" charset="0"/>
                <a:cs typeface="Times New Roman" panose="02020603050405020304" pitchFamily="18" charset="0"/>
              </a:rPr>
              <a:t>AlexNet</a:t>
            </a:r>
            <a:r>
              <a:rPr lang="en-US" b="0" i="0" u="none" strike="noStrike" dirty="0">
                <a:solidFill>
                  <a:srgbClr val="000000"/>
                </a:solidFill>
                <a:effectLst/>
                <a:latin typeface="Times New Roman" panose="02020603050405020304" pitchFamily="18" charset="0"/>
                <a:cs typeface="Times New Roman" panose="02020603050405020304" pitchFamily="18" charset="0"/>
              </a:rPr>
              <a:t>.</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a:p>
            <a:pPr rtl="0" fontAlgn="base">
              <a:lnSpc>
                <a:spcPct val="150000"/>
              </a:lnSpc>
              <a:spcBef>
                <a:spcPts val="0"/>
              </a:spcBef>
              <a:spcAft>
                <a:spcPts val="0"/>
              </a:spcAft>
              <a:buFont typeface="Arial" panose="020B0604020202020204" pitchFamily="34" charset="0"/>
              <a:buChar char="•"/>
            </a:pPr>
            <a:br>
              <a:rPr lang="en-US" b="0" dirty="0">
                <a:effectLst/>
                <a:latin typeface="Times New Roman" panose="02020603050405020304" pitchFamily="18" charset="0"/>
                <a:cs typeface="Times New Roman" panose="02020603050405020304" pitchFamily="18" charset="0"/>
              </a:rPr>
            </a:br>
            <a:r>
              <a:rPr lang="en-US" b="0" i="0" u="none" strike="noStrike" dirty="0">
                <a:solidFill>
                  <a:srgbClr val="000000"/>
                </a:solidFill>
                <a:effectLst/>
                <a:latin typeface="Times New Roman" panose="02020603050405020304" pitchFamily="18" charset="0"/>
                <a:cs typeface="Times New Roman" panose="02020603050405020304" pitchFamily="18" charset="0"/>
              </a:rPr>
              <a:t>There is ever the sounding challenge to develop a sign language system in data the collection remains invariant of the unconstraint environment. This project can be extended to the real time data</a:t>
            </a:r>
            <a:endParaRPr lang="en-US" b="0" i="0" u="none" strike="noStrike" dirty="0">
              <a:solidFill>
                <a:srgbClr val="000000"/>
              </a:solidFill>
              <a:effectLst/>
              <a:latin typeface="Times New Roman" panose="02020603050405020304" pitchFamily="18" charset="0"/>
              <a:cs typeface="Times New Roman" panose="02020603050405020304" pitchFamily="18" charset="0"/>
            </a:endParaRPr>
          </a:p>
        </p:txBody>
      </p:sp>
      <p:sp>
        <p:nvSpPr>
          <p:cNvPr id="290" name="Google Shape;290;p15"/>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7200"/>
              <a:buFont typeface="Calibri" panose="020F0502020204030204"/>
              <a:buNone/>
            </a:pPr>
            <a:r>
              <a:rPr lang="en-US" sz="4000" b="1" u="sng" dirty="0">
                <a:latin typeface="Times New Roman" panose="02020603050405020304" pitchFamily="18" charset="0"/>
                <a:cs typeface="Times New Roman" panose="02020603050405020304" pitchFamily="18" charset="0"/>
              </a:rPr>
              <a:t>Future </a:t>
            </a:r>
            <a:r>
              <a:rPr lang="en-US" sz="4000" b="1" u="sng" dirty="0" smtClean="0">
                <a:latin typeface="Times New Roman" panose="02020603050405020304" pitchFamily="18" charset="0"/>
                <a:cs typeface="Times New Roman" panose="02020603050405020304" pitchFamily="18" charset="0"/>
              </a:rPr>
              <a:t>Scope</a:t>
            </a:r>
            <a:endParaRPr sz="4000" dirty="0">
              <a:latin typeface="Times New Roman" panose="02020603050405020304" pitchFamily="18" charset="0"/>
              <a:cs typeface="Times New Roman" panose="02020603050405020304" pitchFamily="18" charset="0"/>
            </a:endParaRPr>
          </a:p>
        </p:txBody>
      </p:sp>
      <p:sp>
        <p:nvSpPr>
          <p:cNvPr id="289" name="Google Shape;289;p15"/>
          <p:cNvSpPr txBox="1">
            <a:spLocks noGrp="1"/>
          </p:cNvSpPr>
          <p:nvPr>
            <p:ph type="body" idx="1"/>
          </p:nvPr>
        </p:nvSpPr>
        <p:spPr>
          <a:xfrm>
            <a:off x="1135380" y="1964723"/>
            <a:ext cx="10058400" cy="4127157"/>
          </a:xfrm>
          <a:prstGeom prst="rect">
            <a:avLst/>
          </a:prstGeom>
          <a:noFill/>
          <a:ln>
            <a:noFill/>
          </a:ln>
        </p:spPr>
        <p:txBody>
          <a:bodyPr spcFirstLastPara="1" wrap="square" lIns="0" tIns="45700" rIns="0" bIns="45700" anchor="t" anchorCtr="0">
            <a:normAutofit/>
          </a:bodyPr>
          <a:lstStyle/>
          <a:p>
            <a:pPr algn="just" fontAlgn="base">
              <a:lnSpc>
                <a:spcPct val="200000"/>
              </a:lnSpc>
              <a:spcBef>
                <a:spcPts val="0"/>
              </a:spcBef>
              <a:buFont typeface="Wingdings" panose="05000000000000000000" pitchFamily="2" charset="2"/>
              <a:buChar char="v"/>
            </a:pPr>
            <a:r>
              <a:rPr lang="en-IN" sz="2200" b="1" dirty="0" smtClean="0">
                <a:latin typeface="Times New Roman" panose="02020603050405020304" pitchFamily="18" charset="0"/>
                <a:cs typeface="Times New Roman" panose="02020603050405020304" pitchFamily="18" charset="0"/>
              </a:rPr>
              <a:t>Improved </a:t>
            </a:r>
            <a:r>
              <a:rPr lang="en-IN" sz="2200" b="1" dirty="0">
                <a:latin typeface="Times New Roman" panose="02020603050405020304" pitchFamily="18" charset="0"/>
                <a:cs typeface="Times New Roman" panose="02020603050405020304" pitchFamily="18" charset="0"/>
              </a:rPr>
              <a:t>Accuracy and </a:t>
            </a:r>
            <a:r>
              <a:rPr lang="en-IN" sz="2200" b="1" dirty="0" smtClean="0">
                <a:latin typeface="Times New Roman" panose="02020603050405020304" pitchFamily="18" charset="0"/>
                <a:cs typeface="Times New Roman" panose="02020603050405020304" pitchFamily="18" charset="0"/>
              </a:rPr>
              <a:t>Robustness</a:t>
            </a:r>
            <a:endParaRPr lang="en-US" sz="2200" b="1" dirty="0">
              <a:latin typeface="Times New Roman" panose="02020603050405020304" pitchFamily="18" charset="0"/>
              <a:cs typeface="Times New Roman" panose="02020603050405020304" pitchFamily="18" charset="0"/>
            </a:endParaRPr>
          </a:p>
          <a:p>
            <a:pPr algn="just" fontAlgn="base">
              <a:lnSpc>
                <a:spcPct val="200000"/>
              </a:lnSpc>
              <a:spcBef>
                <a:spcPts val="0"/>
              </a:spcBef>
              <a:buFont typeface="Wingdings" panose="05000000000000000000" pitchFamily="2" charset="2"/>
              <a:buChar char="v"/>
            </a:pPr>
            <a:r>
              <a:rPr lang="en-IN" sz="2200" b="1" dirty="0">
                <a:latin typeface="Times New Roman" panose="02020603050405020304" pitchFamily="18" charset="0"/>
                <a:cs typeface="Times New Roman" panose="02020603050405020304" pitchFamily="18" charset="0"/>
              </a:rPr>
              <a:t>Multi-modal </a:t>
            </a:r>
            <a:r>
              <a:rPr lang="en-IN" sz="2200" b="1" dirty="0" smtClean="0">
                <a:latin typeface="Times New Roman" panose="02020603050405020304" pitchFamily="18" charset="0"/>
                <a:cs typeface="Times New Roman" panose="02020603050405020304" pitchFamily="18" charset="0"/>
              </a:rPr>
              <a:t>Fusion</a:t>
            </a:r>
            <a:endParaRPr lang="en-IN" sz="2200" b="1" dirty="0" smtClean="0">
              <a:latin typeface="Times New Roman" panose="02020603050405020304" pitchFamily="18" charset="0"/>
              <a:cs typeface="Times New Roman" panose="02020603050405020304" pitchFamily="18" charset="0"/>
            </a:endParaRPr>
          </a:p>
          <a:p>
            <a:pPr algn="just" fontAlgn="base">
              <a:lnSpc>
                <a:spcPct val="200000"/>
              </a:lnSpc>
              <a:spcBef>
                <a:spcPts val="0"/>
              </a:spcBef>
              <a:buFont typeface="Wingdings" panose="05000000000000000000" pitchFamily="2" charset="2"/>
              <a:buChar char="v"/>
            </a:pPr>
            <a:r>
              <a:rPr lang="en-IN" sz="2200" b="1" dirty="0">
                <a:latin typeface="Times New Roman" panose="02020603050405020304" pitchFamily="18" charset="0"/>
                <a:cs typeface="Times New Roman" panose="02020603050405020304" pitchFamily="18" charset="0"/>
              </a:rPr>
              <a:t>Adaptation to User </a:t>
            </a:r>
            <a:r>
              <a:rPr lang="en-IN" sz="2200" b="1" dirty="0" smtClean="0">
                <a:latin typeface="Times New Roman" panose="02020603050405020304" pitchFamily="18" charset="0"/>
                <a:cs typeface="Times New Roman" panose="02020603050405020304" pitchFamily="18" charset="0"/>
              </a:rPr>
              <a:t>Preferences</a:t>
            </a:r>
            <a:endParaRPr lang="en-IN" sz="2200" b="1" dirty="0" smtClean="0">
              <a:latin typeface="Times New Roman" panose="02020603050405020304" pitchFamily="18" charset="0"/>
              <a:cs typeface="Times New Roman" panose="02020603050405020304" pitchFamily="18" charset="0"/>
            </a:endParaRPr>
          </a:p>
          <a:p>
            <a:pPr algn="just" fontAlgn="base">
              <a:lnSpc>
                <a:spcPct val="200000"/>
              </a:lnSpc>
              <a:spcBef>
                <a:spcPts val="0"/>
              </a:spcBef>
              <a:buFont typeface="Wingdings" panose="05000000000000000000" pitchFamily="2" charset="2"/>
              <a:buChar char="v"/>
            </a:pPr>
            <a:r>
              <a:rPr lang="en-IN" sz="2200" b="1" dirty="0">
                <a:latin typeface="Times New Roman" panose="02020603050405020304" pitchFamily="18" charset="0"/>
                <a:cs typeface="Times New Roman" panose="02020603050405020304" pitchFamily="18" charset="0"/>
              </a:rPr>
              <a:t>Real-world Applications</a:t>
            </a:r>
            <a:endParaRPr lang="en-US" sz="2200" b="0" i="0" u="none" strike="noStrike" dirty="0">
              <a:solidFill>
                <a:srgbClr val="000000"/>
              </a:solidFill>
              <a:effectLst/>
              <a:latin typeface="Times New Roman" panose="02020603050405020304" pitchFamily="18" charset="0"/>
              <a:cs typeface="Times New Roman" panose="02020603050405020304" pitchFamily="18" charset="0"/>
            </a:endParaRPr>
          </a:p>
        </p:txBody>
      </p:sp>
      <p:sp>
        <p:nvSpPr>
          <p:cNvPr id="290" name="Google Shape;290;p15"/>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ga561c2c2a8_0_0"/>
          <p:cNvSpPr txBox="1">
            <a:spLocks noGrp="1"/>
          </p:cNvSpPr>
          <p:nvPr>
            <p:ph type="title"/>
          </p:nvPr>
        </p:nvSpPr>
        <p:spPr>
          <a:xfrm>
            <a:off x="1097280" y="286603"/>
            <a:ext cx="10058400" cy="1450800"/>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SzPts val="1800"/>
              <a:buNone/>
            </a:pPr>
            <a:r>
              <a:rPr lang="en-US" sz="4000" b="1" u="sng" dirty="0">
                <a:latin typeface="Times New Roman" panose="02020603050405020304" pitchFamily="18" charset="0"/>
                <a:cs typeface="Times New Roman" panose="02020603050405020304" pitchFamily="18" charset="0"/>
              </a:rPr>
              <a:t>REFERENCES</a:t>
            </a:r>
            <a:endParaRPr sz="4000" b="1" u="sng" dirty="0">
              <a:latin typeface="Times New Roman" panose="02020603050405020304" pitchFamily="18" charset="0"/>
              <a:cs typeface="Times New Roman" panose="02020603050405020304" pitchFamily="18" charset="0"/>
            </a:endParaRPr>
          </a:p>
        </p:txBody>
      </p:sp>
      <p:sp>
        <p:nvSpPr>
          <p:cNvPr id="296" name="Google Shape;296;ga561c2c2a8_0_0"/>
          <p:cNvSpPr txBox="1">
            <a:spLocks noGrp="1"/>
          </p:cNvSpPr>
          <p:nvPr>
            <p:ph type="body" idx="1"/>
          </p:nvPr>
        </p:nvSpPr>
        <p:spPr>
          <a:xfrm>
            <a:off x="1097280" y="1895309"/>
            <a:ext cx="10058400" cy="4023300"/>
          </a:xfrm>
          <a:prstGeom prst="rect">
            <a:avLst/>
          </a:prstGeom>
          <a:noFill/>
          <a:ln>
            <a:noFill/>
          </a:ln>
        </p:spPr>
        <p:txBody>
          <a:bodyPr spcFirstLastPara="1" wrap="square" lIns="0" tIns="45700" rIns="0" bIns="45700" anchor="t" anchorCtr="0">
            <a:noAutofit/>
          </a:bodyPr>
          <a:lstStyle/>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[1] M. </a:t>
            </a:r>
            <a:r>
              <a:rPr lang="en-IN" sz="1800" dirty="0" err="1">
                <a:latin typeface="Times New Roman" panose="02020603050405020304" pitchFamily="18" charset="0"/>
                <a:cs typeface="Times New Roman" panose="02020603050405020304" pitchFamily="18" charset="0"/>
              </a:rPr>
              <a:t>Elmezain</a:t>
            </a:r>
            <a:r>
              <a:rPr lang="en-IN" sz="1800" dirty="0">
                <a:latin typeface="Times New Roman" panose="02020603050405020304" pitchFamily="18" charset="0"/>
                <a:cs typeface="Times New Roman" panose="02020603050405020304" pitchFamily="18" charset="0"/>
              </a:rPr>
              <a:t>, A. Al-Hamadi, and B. Michaelis, Real-Time Capable System for Hand Gesture Recognition Using Hidden Markov Models in Stereo </a:t>
            </a:r>
            <a:r>
              <a:rPr lang="en-IN" sz="1800" dirty="0" err="1">
                <a:latin typeface="Times New Roman" panose="02020603050405020304" pitchFamily="18" charset="0"/>
                <a:cs typeface="Times New Roman" panose="02020603050405020304" pitchFamily="18" charset="0"/>
              </a:rPr>
              <a:t>Color</a:t>
            </a:r>
            <a:r>
              <a:rPr lang="en-IN" sz="1800" dirty="0">
                <a:latin typeface="Times New Roman" panose="02020603050405020304" pitchFamily="18" charset="0"/>
                <a:cs typeface="Times New Roman" panose="02020603050405020304" pitchFamily="18" charset="0"/>
              </a:rPr>
              <a:t> Image Sequences, The Journal of W S C G’08, Vol. 16(1), pp. 65-72, 2008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[2] Prateek Bhatia (2019) Sign Language Recognition Systems: A Decade Systematic Literature Reviewhttps://www.researchgate.net/pu </a:t>
            </a:r>
            <a:r>
              <a:rPr lang="en-IN" sz="1800" dirty="0" err="1">
                <a:latin typeface="Times New Roman" panose="02020603050405020304" pitchFamily="18" charset="0"/>
                <a:cs typeface="Times New Roman" panose="02020603050405020304" pitchFamily="18" charset="0"/>
              </a:rPr>
              <a:t>blication</a:t>
            </a:r>
            <a:r>
              <a:rPr lang="en-IN" sz="1800" dirty="0">
                <a:latin typeface="Times New Roman" panose="02020603050405020304" pitchFamily="18" charset="0"/>
                <a:cs typeface="Times New Roman" panose="02020603050405020304" pitchFamily="18" charset="0"/>
              </a:rPr>
              <a:t>/353571514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[3] ADEYANJU, I.A., BELLO, O.O. and ADEGBOYE, M.A.(2021),”Machine learning methods for sign language </a:t>
            </a:r>
            <a:r>
              <a:rPr lang="en-IN" sz="1800" dirty="0" err="1">
                <a:latin typeface="Times New Roman" panose="02020603050405020304" pitchFamily="18" charset="0"/>
                <a:cs typeface="Times New Roman" panose="02020603050405020304" pitchFamily="18" charset="0"/>
              </a:rPr>
              <a:t>recognition”,https</a:t>
            </a:r>
            <a:r>
              <a:rPr lang="en-IN" sz="1800" dirty="0">
                <a:latin typeface="Times New Roman" panose="02020603050405020304" pitchFamily="18" charset="0"/>
                <a:cs typeface="Times New Roman" panose="02020603050405020304" pitchFamily="18" charset="0"/>
              </a:rPr>
              <a:t>://doi.org/10.1016/</a:t>
            </a:r>
            <a:r>
              <a:rPr lang="en-IN" sz="1800" dirty="0" err="1">
                <a:latin typeface="Times New Roman" panose="02020603050405020304" pitchFamily="18" charset="0"/>
                <a:cs typeface="Times New Roman" panose="02020603050405020304" pitchFamily="18" charset="0"/>
              </a:rPr>
              <a:t>j.iswa</a:t>
            </a:r>
            <a:r>
              <a:rPr lang="en-IN" sz="1800" dirty="0">
                <a:latin typeface="Times New Roman" panose="02020603050405020304" pitchFamily="18" charset="0"/>
                <a:cs typeface="Times New Roman" panose="02020603050405020304" pitchFamily="18" charset="0"/>
              </a:rPr>
              <a:t> .2021.200056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[4] </a:t>
            </a:r>
            <a:r>
              <a:rPr lang="en-IN" sz="1800" dirty="0" err="1">
                <a:latin typeface="Times New Roman" panose="02020603050405020304" pitchFamily="18" charset="0"/>
                <a:cs typeface="Times New Roman" panose="02020603050405020304" pitchFamily="18" charset="0"/>
              </a:rPr>
              <a:t>Md.Zahirul</a:t>
            </a:r>
            <a:r>
              <a:rPr lang="en-IN" sz="1800" dirty="0">
                <a:latin typeface="Times New Roman" panose="02020603050405020304" pitchFamily="18" charset="0"/>
                <a:cs typeface="Times New Roman" panose="02020603050405020304" pitchFamily="18" charset="0"/>
              </a:rPr>
              <a:t> </a:t>
            </a:r>
            <a:r>
              <a:rPr lang="en-IN" sz="1800" dirty="0" err="1">
                <a:latin typeface="Times New Roman" panose="02020603050405020304" pitchFamily="18" charset="0"/>
                <a:cs typeface="Times New Roman" panose="02020603050405020304" pitchFamily="18" charset="0"/>
              </a:rPr>
              <a:t>Islama</a:t>
            </a:r>
            <a:r>
              <a:rPr lang="en-IN" sz="1800" dirty="0">
                <a:latin typeface="Times New Roman" panose="02020603050405020304" pitchFamily="18" charset="0"/>
                <a:cs typeface="Times New Roman" panose="02020603050405020304" pitchFamily="18" charset="0"/>
              </a:rPr>
              <a:t> and </a:t>
            </a:r>
            <a:r>
              <a:rPr lang="en-IN" sz="1800" dirty="0" err="1">
                <a:latin typeface="Times New Roman" panose="02020603050405020304" pitchFamily="18" charset="0"/>
                <a:cs typeface="Times New Roman" panose="02020603050405020304" pitchFamily="18" charset="0"/>
              </a:rPr>
              <a:t>Md.Shahadat</a:t>
            </a:r>
            <a:r>
              <a:rPr lang="en-IN" sz="1800" dirty="0">
                <a:latin typeface="Times New Roman" panose="02020603050405020304" pitchFamily="18" charset="0"/>
                <a:cs typeface="Times New Roman" panose="02020603050405020304" pitchFamily="18" charset="0"/>
              </a:rPr>
              <a:t> Hossain, "Static Hand Gesture Recognition " 2019 IEEE International Conference paper, </a:t>
            </a:r>
            <a:r>
              <a:rPr lang="en-IN" sz="1800" dirty="0" err="1">
                <a:latin typeface="Times New Roman" panose="02020603050405020304" pitchFamily="18" charset="0"/>
                <a:cs typeface="Times New Roman" panose="02020603050405020304" pitchFamily="18" charset="0"/>
              </a:rPr>
              <a:t>doi</a:t>
            </a:r>
            <a:r>
              <a:rPr lang="en-IN" sz="1800" dirty="0">
                <a:latin typeface="Times New Roman" panose="02020603050405020304" pitchFamily="18" charset="0"/>
                <a:cs typeface="Times New Roman" panose="02020603050405020304" pitchFamily="18" charset="0"/>
              </a:rPr>
              <a:t>: 10.1109/ICIEV.2019.8858563.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[5] Mukesh Kumar Makwana, ”Sign language recognition using convolutional neural networks.” 2014. </a:t>
            </a:r>
            <a:endParaRPr lang="en-IN" sz="1800" dirty="0">
              <a:latin typeface="Times New Roman" panose="02020603050405020304" pitchFamily="18" charset="0"/>
              <a:cs typeface="Times New Roman" panose="02020603050405020304" pitchFamily="18" charset="0"/>
            </a:endParaRPr>
          </a:p>
        </p:txBody>
      </p:sp>
      <p:sp>
        <p:nvSpPr>
          <p:cNvPr id="297" name="Google Shape;297;ga561c2c2a8_0_0"/>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3"/>
          <p:cNvSpPr txBox="1">
            <a:spLocks noGrp="1"/>
          </p:cNvSpPr>
          <p:nvPr>
            <p:ph type="title"/>
          </p:nvPr>
        </p:nvSpPr>
        <p:spPr>
          <a:xfrm>
            <a:off x="1097280" y="510021"/>
            <a:ext cx="10058400" cy="927279"/>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4000" b="1" u="sng" dirty="0">
                <a:latin typeface="Times New Roman" panose="02020603050405020304" pitchFamily="18" charset="0"/>
                <a:cs typeface="Times New Roman" panose="02020603050405020304" pitchFamily="18" charset="0"/>
              </a:rPr>
              <a:t>CONTENTS</a:t>
            </a:r>
            <a:endParaRPr lang="en-US" sz="4000" b="1" u="sng" dirty="0">
              <a:latin typeface="Times New Roman" panose="02020603050405020304" pitchFamily="18" charset="0"/>
              <a:cs typeface="Times New Roman" panose="02020603050405020304" pitchFamily="18" charset="0"/>
            </a:endParaRPr>
          </a:p>
        </p:txBody>
      </p:sp>
      <p:sp>
        <p:nvSpPr>
          <p:cNvPr id="117" name="Google Shape;117;p3"/>
          <p:cNvSpPr txBox="1">
            <a:spLocks noGrp="1"/>
          </p:cNvSpPr>
          <p:nvPr>
            <p:ph type="body" idx="1"/>
          </p:nvPr>
        </p:nvSpPr>
        <p:spPr>
          <a:xfrm>
            <a:off x="809624" y="1810775"/>
            <a:ext cx="4686935" cy="4134000"/>
          </a:xfrm>
          <a:prstGeom prst="rect">
            <a:avLst/>
          </a:prstGeom>
          <a:noFill/>
          <a:ln>
            <a:noFill/>
          </a:ln>
        </p:spPr>
        <p:txBody>
          <a:bodyPr spcFirstLastPara="1" wrap="square" lIns="0" tIns="45700" rIns="0" bIns="45700" anchor="t" anchorCtr="0">
            <a:normAutofit lnSpcReduction="10000"/>
          </a:bodyPr>
          <a:lstStyle/>
          <a:p>
            <a:pPr marL="548005" lvl="0" indent="-457200" algn="l" rtl="0">
              <a:lnSpc>
                <a:spcPct val="100000"/>
              </a:lnSpc>
              <a:spcBef>
                <a:spcPts val="1400"/>
              </a:spcBef>
              <a:spcAft>
                <a:spcPts val="0"/>
              </a:spcAft>
              <a:buClr>
                <a:schemeClr val="accent2"/>
              </a:buClr>
              <a:buSzPts val="2175"/>
              <a:buFont typeface="+mj-lt"/>
              <a:buAutoNum type="arabicPeriod"/>
            </a:pPr>
            <a:r>
              <a:rPr lang="en-US" sz="2175" dirty="0">
                <a:latin typeface="Times New Roman" panose="02020603050405020304" pitchFamily="18" charset="0"/>
                <a:cs typeface="Times New Roman" panose="02020603050405020304" pitchFamily="18" charset="0"/>
              </a:rPr>
              <a:t>Introduction</a:t>
            </a:r>
            <a:endParaRPr sz="2175" dirty="0">
              <a:latin typeface="Times New Roman" panose="02020603050405020304" pitchFamily="18" charset="0"/>
              <a:cs typeface="Times New Roman" panose="02020603050405020304" pitchFamily="18" charset="0"/>
            </a:endParaRPr>
          </a:p>
          <a:p>
            <a:pPr marL="548005" indent="-457200">
              <a:lnSpc>
                <a:spcPct val="100000"/>
              </a:lnSpc>
              <a:spcBef>
                <a:spcPts val="0"/>
              </a:spcBef>
              <a:buClr>
                <a:schemeClr val="accent2"/>
              </a:buClr>
              <a:buSzPts val="2175"/>
              <a:buFont typeface="+mj-lt"/>
              <a:buAutoNum type="arabicPeriod"/>
            </a:pPr>
            <a:r>
              <a:rPr lang="en-US" sz="2175" dirty="0">
                <a:latin typeface="Times New Roman" panose="02020603050405020304" pitchFamily="18" charset="0"/>
                <a:cs typeface="Times New Roman" panose="02020603050405020304" pitchFamily="18" charset="0"/>
              </a:rPr>
              <a:t>Literature </a:t>
            </a:r>
            <a:r>
              <a:rPr lang="en-US" sz="2175" dirty="0" smtClean="0">
                <a:latin typeface="Times New Roman" panose="02020603050405020304" pitchFamily="18" charset="0"/>
                <a:cs typeface="Times New Roman" panose="02020603050405020304" pitchFamily="18" charset="0"/>
              </a:rPr>
              <a:t>Survey</a:t>
            </a:r>
            <a:endParaRPr lang="en-US" sz="2175" dirty="0">
              <a:latin typeface="Times New Roman" panose="02020603050405020304" pitchFamily="18" charset="0"/>
              <a:cs typeface="Times New Roman" panose="02020603050405020304" pitchFamily="18" charset="0"/>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75" dirty="0" err="1" smtClean="0">
                <a:latin typeface="Times New Roman" panose="02020603050405020304" pitchFamily="18" charset="0"/>
                <a:cs typeface="Times New Roman" panose="02020603050405020304" pitchFamily="18" charset="0"/>
              </a:rPr>
              <a:t>Problem</a:t>
            </a:r>
            <a:r>
              <a:rPr lang="en-US" sz="2175" dirty="0" smtClean="0">
                <a:latin typeface="Times New Roman" panose="02020603050405020304" pitchFamily="18" charset="0"/>
                <a:cs typeface="Times New Roman" panose="02020603050405020304" pitchFamily="18" charset="0"/>
              </a:rPr>
              <a:t> Statement</a:t>
            </a:r>
            <a:endParaRPr sz="2175" dirty="0">
              <a:latin typeface="Times New Roman" panose="02020603050405020304" pitchFamily="18" charset="0"/>
              <a:cs typeface="Times New Roman" panose="02020603050405020304" pitchFamily="18" charset="0"/>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80" dirty="0" smtClean="0">
                <a:latin typeface="Times New Roman" panose="02020603050405020304" pitchFamily="18" charset="0"/>
                <a:cs typeface="Times New Roman" panose="02020603050405020304" pitchFamily="18" charset="0"/>
              </a:rPr>
              <a:t>Motivation</a:t>
            </a:r>
            <a:endParaRPr lang="en-US" sz="2180" dirty="0" smtClean="0">
              <a:latin typeface="Times New Roman" panose="02020603050405020304" pitchFamily="18" charset="0"/>
              <a:cs typeface="Times New Roman" panose="02020603050405020304" pitchFamily="18" charset="0"/>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80" dirty="0" smtClean="0">
                <a:latin typeface="Times New Roman" panose="02020603050405020304" pitchFamily="18" charset="0"/>
                <a:cs typeface="Times New Roman" panose="02020603050405020304" pitchFamily="18" charset="0"/>
              </a:rPr>
              <a:t>Objective</a:t>
            </a:r>
            <a:endParaRPr lang="en-US" sz="2180" dirty="0" smtClean="0">
              <a:latin typeface="Times New Roman" panose="02020603050405020304" pitchFamily="18" charset="0"/>
              <a:cs typeface="Times New Roman" panose="02020603050405020304" pitchFamily="18" charset="0"/>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00" dirty="0" smtClean="0">
                <a:solidFill>
                  <a:schemeClr val="dk1"/>
                </a:solidFill>
                <a:latin typeface="Times New Roman" panose="02020603050405020304" pitchFamily="18" charset="0"/>
                <a:cs typeface="Times New Roman" panose="02020603050405020304" pitchFamily="18" charset="0"/>
              </a:rPr>
              <a:t>Working</a:t>
            </a:r>
            <a:endParaRPr lang="en-US" sz="2100" dirty="0" smtClean="0">
              <a:solidFill>
                <a:schemeClr val="dk1"/>
              </a:solidFill>
              <a:latin typeface="Times New Roman" panose="02020603050405020304" pitchFamily="18" charset="0"/>
              <a:cs typeface="Times New Roman" panose="02020603050405020304" pitchFamily="18" charset="0"/>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00" dirty="0" smtClean="0">
                <a:solidFill>
                  <a:schemeClr val="dk1"/>
                </a:solidFill>
                <a:latin typeface="Times New Roman" panose="02020603050405020304" pitchFamily="18" charset="0"/>
                <a:cs typeface="Times New Roman" panose="02020603050405020304" pitchFamily="18" charset="0"/>
                <a:sym typeface="+mn-ea"/>
              </a:rPr>
              <a:t>Convolutional </a:t>
            </a:r>
            <a:r>
              <a:rPr lang="en-US" sz="2100" dirty="0">
                <a:solidFill>
                  <a:schemeClr val="dk1"/>
                </a:solidFill>
                <a:latin typeface="Times New Roman" panose="02020603050405020304" pitchFamily="18" charset="0"/>
                <a:cs typeface="Times New Roman" panose="02020603050405020304" pitchFamily="18" charset="0"/>
                <a:sym typeface="+mn-ea"/>
              </a:rPr>
              <a:t>neural network</a:t>
            </a:r>
            <a:endParaRPr lang="en-US" sz="2100" dirty="0">
              <a:solidFill>
                <a:schemeClr val="dk1"/>
              </a:solidFill>
              <a:latin typeface="Times New Roman" panose="02020603050405020304" pitchFamily="18" charset="0"/>
              <a:cs typeface="Times New Roman" panose="02020603050405020304" pitchFamily="18" charset="0"/>
              <a:sym typeface="+mn-ea"/>
            </a:endParaRPr>
          </a:p>
          <a:p>
            <a:pPr marL="548005" lvl="0" indent="-457200" algn="l" rtl="0">
              <a:lnSpc>
                <a:spcPct val="100000"/>
              </a:lnSpc>
              <a:spcBef>
                <a:spcPts val="0"/>
              </a:spcBef>
              <a:spcAft>
                <a:spcPts val="0"/>
              </a:spcAft>
              <a:buClr>
                <a:schemeClr val="accent2"/>
              </a:buClr>
              <a:buSzPts val="2175"/>
              <a:buFont typeface="+mj-lt"/>
              <a:buAutoNum type="arabicPeriod"/>
            </a:pPr>
            <a:r>
              <a:rPr lang="en-US" sz="2100" dirty="0">
                <a:solidFill>
                  <a:schemeClr val="dk1"/>
                </a:solidFill>
                <a:latin typeface="Times New Roman" panose="02020603050405020304" pitchFamily="18" charset="0"/>
                <a:cs typeface="Times New Roman" panose="02020603050405020304" pitchFamily="18" charset="0"/>
              </a:rPr>
              <a:t>Result</a:t>
            </a:r>
            <a:endParaRPr lang="en-US" sz="2100" dirty="0">
              <a:solidFill>
                <a:schemeClr val="dk1"/>
              </a:solidFill>
              <a:latin typeface="Times New Roman" panose="02020603050405020304" pitchFamily="18" charset="0"/>
              <a:cs typeface="Times New Roman" panose="02020603050405020304" pitchFamily="18" charset="0"/>
            </a:endParaRPr>
          </a:p>
          <a:p>
            <a:pPr marL="548005" indent="-457200">
              <a:lnSpc>
                <a:spcPct val="100000"/>
              </a:lnSpc>
              <a:spcBef>
                <a:spcPts val="0"/>
              </a:spcBef>
              <a:buClr>
                <a:schemeClr val="accent2"/>
              </a:buClr>
              <a:buSzPts val="2175"/>
              <a:buFont typeface="+mj-lt"/>
              <a:buAutoNum type="arabicPeriod"/>
            </a:pPr>
            <a:r>
              <a:rPr lang="en-US" dirty="0" smtClean="0">
                <a:solidFill>
                  <a:schemeClr val="tx1"/>
                </a:solidFill>
                <a:latin typeface="Times New Roman" panose="02020603050405020304" pitchFamily="18" charset="0"/>
                <a:cs typeface="Times New Roman" panose="02020603050405020304" pitchFamily="18" charset="0"/>
              </a:rPr>
              <a:t>Approach</a:t>
            </a:r>
            <a:endParaRPr lang="en-US" sz="2000" dirty="0">
              <a:solidFill>
                <a:schemeClr val="tx1"/>
              </a:solidFill>
              <a:latin typeface="Times New Roman" panose="02020603050405020304" pitchFamily="18" charset="0"/>
              <a:cs typeface="Times New Roman" panose="02020603050405020304" pitchFamily="18" charset="0"/>
            </a:endParaRPr>
          </a:p>
          <a:p>
            <a:pPr marL="548005" lvl="0" indent="-457200" algn="just" rtl="0">
              <a:lnSpc>
                <a:spcPct val="100000"/>
              </a:lnSpc>
              <a:spcBef>
                <a:spcPts val="0"/>
              </a:spcBef>
              <a:spcAft>
                <a:spcPts val="0"/>
              </a:spcAft>
              <a:buClr>
                <a:schemeClr val="accent2"/>
              </a:buClr>
              <a:buSzPts val="2175"/>
              <a:buFont typeface="+mj-lt"/>
              <a:buAutoNum type="arabicPeriod"/>
            </a:pPr>
            <a:r>
              <a:rPr lang="en-US" sz="2100" dirty="0" smtClean="0">
                <a:solidFill>
                  <a:schemeClr val="dk1"/>
                </a:solidFill>
                <a:latin typeface="Times New Roman" panose="02020603050405020304" pitchFamily="18" charset="0"/>
                <a:cs typeface="Times New Roman" panose="02020603050405020304" pitchFamily="18" charset="0"/>
              </a:rPr>
              <a:t>Conclusion</a:t>
            </a:r>
            <a:endParaRPr lang="en-US" sz="2100" dirty="0" smtClean="0">
              <a:solidFill>
                <a:schemeClr val="dk1"/>
              </a:solidFill>
              <a:latin typeface="Times New Roman" panose="02020603050405020304" pitchFamily="18" charset="0"/>
              <a:cs typeface="Times New Roman" panose="02020603050405020304" pitchFamily="18" charset="0"/>
            </a:endParaRPr>
          </a:p>
          <a:p>
            <a:pPr marL="548005" lvl="0" indent="-457200" algn="just" rtl="0">
              <a:lnSpc>
                <a:spcPct val="100000"/>
              </a:lnSpc>
              <a:spcBef>
                <a:spcPts val="0"/>
              </a:spcBef>
              <a:spcAft>
                <a:spcPts val="0"/>
              </a:spcAft>
              <a:buClr>
                <a:schemeClr val="accent2"/>
              </a:buClr>
              <a:buSzPts val="2175"/>
              <a:buFont typeface="+mj-lt"/>
              <a:buAutoNum type="arabicPeriod"/>
            </a:pPr>
            <a:r>
              <a:rPr lang="en-US" sz="2100" dirty="0" smtClean="0">
                <a:solidFill>
                  <a:schemeClr val="dk1"/>
                </a:solidFill>
                <a:latin typeface="Times New Roman" panose="02020603050405020304" pitchFamily="18" charset="0"/>
                <a:cs typeface="Times New Roman" panose="02020603050405020304" pitchFamily="18" charset="0"/>
              </a:rPr>
              <a:t>Future Scope</a:t>
            </a:r>
            <a:endParaRPr lang="en-US" sz="2100" dirty="0">
              <a:solidFill>
                <a:schemeClr val="dk1"/>
              </a:solidFill>
              <a:latin typeface="Times New Roman" panose="02020603050405020304" pitchFamily="18" charset="0"/>
              <a:cs typeface="Times New Roman" panose="02020603050405020304" pitchFamily="18" charset="0"/>
            </a:endParaRPr>
          </a:p>
          <a:p>
            <a:pPr marL="548005" lvl="0" indent="-457200" algn="just" rtl="0">
              <a:lnSpc>
                <a:spcPct val="100000"/>
              </a:lnSpc>
              <a:spcBef>
                <a:spcPts val="0"/>
              </a:spcBef>
              <a:spcAft>
                <a:spcPts val="0"/>
              </a:spcAft>
              <a:buClr>
                <a:schemeClr val="accent2"/>
              </a:buClr>
              <a:buSzPts val="2175"/>
              <a:buFont typeface="+mj-lt"/>
              <a:buAutoNum type="arabicPeriod"/>
            </a:pPr>
            <a:r>
              <a:rPr lang="en-US" sz="2100" dirty="0">
                <a:solidFill>
                  <a:schemeClr val="dk1"/>
                </a:solidFill>
                <a:latin typeface="Times New Roman" panose="02020603050405020304" pitchFamily="18" charset="0"/>
                <a:cs typeface="Times New Roman" panose="02020603050405020304" pitchFamily="18" charset="0"/>
              </a:rPr>
              <a:t>Reference</a:t>
            </a:r>
            <a:endParaRPr sz="2100" dirty="0">
              <a:solidFill>
                <a:schemeClr val="dk1"/>
              </a:solidFill>
              <a:latin typeface="Times New Roman" panose="02020603050405020304" pitchFamily="18" charset="0"/>
              <a:cs typeface="Times New Roman" panose="02020603050405020304" pitchFamily="18" charset="0"/>
            </a:endParaRPr>
          </a:p>
          <a:p>
            <a:pPr marL="914400" lvl="0" indent="-457200" algn="l" rtl="0">
              <a:lnSpc>
                <a:spcPct val="100000"/>
              </a:lnSpc>
              <a:spcBef>
                <a:spcPts val="0"/>
              </a:spcBef>
              <a:spcAft>
                <a:spcPts val="0"/>
              </a:spcAft>
              <a:buFont typeface="+mj-lt"/>
              <a:buAutoNum type="arabicPeriod"/>
            </a:pPr>
            <a:endParaRPr sz="2175" dirty="0">
              <a:latin typeface="Times New Roman" panose="02020603050405020304" pitchFamily="18" charset="0"/>
              <a:cs typeface="Times New Roman" panose="02020603050405020304" pitchFamily="18" charset="0"/>
            </a:endParaRPr>
          </a:p>
          <a:p>
            <a:pPr marL="0" lvl="0" indent="0" algn="l" rtl="0">
              <a:lnSpc>
                <a:spcPct val="100000"/>
              </a:lnSpc>
              <a:spcBef>
                <a:spcPts val="1400"/>
              </a:spcBef>
              <a:spcAft>
                <a:spcPts val="0"/>
              </a:spcAft>
              <a:buSzPts val="1800"/>
              <a:buNone/>
            </a:pPr>
            <a:endParaRPr sz="2175" dirty="0"/>
          </a:p>
        </p:txBody>
      </p:sp>
      <p:pic>
        <p:nvPicPr>
          <p:cNvPr id="118" name="Google Shape;118;p3"/>
          <p:cNvPicPr preferRelativeResize="0"/>
          <p:nvPr/>
        </p:nvPicPr>
        <p:blipFill rotWithShape="1">
          <a:blip r:embed="rId1"/>
          <a:srcRect/>
          <a:stretch>
            <a:fillRect/>
          </a:stretch>
        </p:blipFill>
        <p:spPr>
          <a:xfrm>
            <a:off x="8246686" y="2254891"/>
            <a:ext cx="2443724" cy="3245767"/>
          </a:xfrm>
          <a:prstGeom prst="rect">
            <a:avLst/>
          </a:prstGeom>
          <a:noFill/>
          <a:ln>
            <a:noFill/>
          </a:ln>
        </p:spPr>
      </p:pic>
      <p:sp>
        <p:nvSpPr>
          <p:cNvPr id="119" name="Google Shape;119;p3"/>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sp>
        <p:nvSpPr>
          <p:cNvPr id="296" name="Google Shape;296;ga561c2c2a8_0_0"/>
          <p:cNvSpPr txBox="1">
            <a:spLocks noGrp="1"/>
          </p:cNvSpPr>
          <p:nvPr>
            <p:ph type="body" idx="1"/>
          </p:nvPr>
        </p:nvSpPr>
        <p:spPr>
          <a:xfrm>
            <a:off x="1088390" y="1895475"/>
            <a:ext cx="10191750" cy="4251960"/>
          </a:xfrm>
          <a:prstGeom prst="rect">
            <a:avLst/>
          </a:prstGeom>
          <a:noFill/>
          <a:ln>
            <a:noFill/>
          </a:ln>
        </p:spPr>
        <p:txBody>
          <a:bodyPr spcFirstLastPara="1" wrap="square" lIns="0" tIns="45700" rIns="0" bIns="45700" anchor="t" anchorCtr="0">
            <a:noAutofit/>
          </a:bodyPr>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6</a:t>
            </a:r>
            <a:r>
              <a:rPr lang="en-IN" sz="1800" dirty="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Dr. Chhaya Grover</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Avni Rajpoot</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Aditya Verma</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Ayush Patel</a:t>
            </a:r>
            <a:r>
              <a:rPr lang="en-IN" sz="1800" dirty="0">
                <a:latin typeface="Times New Roman" panose="02020603050405020304" pitchFamily="18" charset="0"/>
                <a:cs typeface="Times New Roman" panose="02020603050405020304" pitchFamily="18" charset="0"/>
              </a:rPr>
              <a:t>, </a:t>
            </a:r>
            <a:r>
              <a:rPr lang="en-US" altLang="en-IN" sz="1800" dirty="0">
                <a:latin typeface="Times New Roman" panose="02020603050405020304" pitchFamily="18" charset="0"/>
                <a:cs typeface="Times New Roman" panose="02020603050405020304" pitchFamily="18" charset="0"/>
              </a:rPr>
              <a:t>“</a:t>
            </a:r>
            <a:r>
              <a:rPr lang="en-IN" sz="1800">
                <a:latin typeface="Times New Roman" panose="02020603050405020304" pitchFamily="18" charset="0"/>
                <a:cs typeface="Times New Roman" panose="02020603050405020304" pitchFamily="18" charset="0"/>
              </a:rPr>
              <a:t>Sign Language Recognition in the Hindi Language Based on Computer Vision</a:t>
            </a:r>
            <a:r>
              <a:rPr lang="en-US" altLang="en-IN" sz="1800">
                <a:latin typeface="Times New Roman" panose="02020603050405020304" pitchFamily="18" charset="0"/>
                <a:cs typeface="Times New Roman" panose="02020603050405020304" pitchFamily="18" charset="0"/>
              </a:rPr>
              <a:t>”</a:t>
            </a:r>
            <a:r>
              <a:rPr lang="en-IN" sz="1800" dirty="0">
                <a:latin typeface="Times New Roman" panose="02020603050405020304" pitchFamily="18" charset="0"/>
                <a:cs typeface="Times New Roman" panose="02020603050405020304" pitchFamily="18" charset="0"/>
              </a:rPr>
              <a:t>, The Journal of W S C G’08, Vol. 16(1), pp. 65-72, 20</a:t>
            </a:r>
            <a:r>
              <a:rPr lang="en-US" altLang="en-IN" sz="1800" dirty="0">
                <a:latin typeface="Times New Roman" panose="02020603050405020304" pitchFamily="18" charset="0"/>
                <a:cs typeface="Times New Roman" panose="02020603050405020304" pitchFamily="18" charset="0"/>
              </a:rPr>
              <a:t>20</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7</a:t>
            </a:r>
            <a:r>
              <a:rPr lang="en-IN" sz="1800" dirty="0">
                <a:latin typeface="Times New Roman" panose="02020603050405020304" pitchFamily="18" charset="0"/>
                <a:cs typeface="Times New Roman" panose="02020603050405020304" pitchFamily="18" charset="0"/>
              </a:rPr>
              <a:t>] Prof. Pragya Sinha Ifham Khwaja</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Kaushik Rathod</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Naman</a:t>
            </a:r>
            <a:r>
              <a:rPr lang="en-US" altLang="en-IN" sz="1800" dirty="0">
                <a:latin typeface="Times New Roman" panose="02020603050405020304" pitchFamily="18" charset="0"/>
                <a:cs typeface="Times New Roman" panose="02020603050405020304" pitchFamily="18" charset="0"/>
              </a:rPr>
              <a:t>, “Hindi Sign Language Detection Using CNN”</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sym typeface="+mn-ea"/>
              </a:rPr>
              <a:t>20</a:t>
            </a:r>
            <a:r>
              <a:rPr lang="en-US" altLang="en-IN" sz="1800" dirty="0">
                <a:latin typeface="Times New Roman" panose="02020603050405020304" pitchFamily="18" charset="0"/>
                <a:cs typeface="Times New Roman" panose="02020603050405020304" pitchFamily="18" charset="0"/>
                <a:sym typeface="+mn-ea"/>
              </a:rPr>
              <a:t>20</a:t>
            </a:r>
            <a:r>
              <a:rPr lang="en-IN" sz="1800" dirty="0">
                <a:latin typeface="Times New Roman" panose="02020603050405020304" pitchFamily="18" charset="0"/>
                <a:cs typeface="Times New Roman" panose="02020603050405020304" pitchFamily="18" charset="0"/>
                <a:sym typeface="+mn-ea"/>
              </a:rPr>
              <a:t> IEEE International Conference paper, </a:t>
            </a:r>
            <a:r>
              <a:rPr lang="en-IN" sz="1800" dirty="0" err="1">
                <a:latin typeface="Times New Roman" panose="02020603050405020304" pitchFamily="18" charset="0"/>
                <a:cs typeface="Times New Roman" panose="02020603050405020304" pitchFamily="18" charset="0"/>
                <a:sym typeface="+mn-ea"/>
              </a:rPr>
              <a:t>doi</a:t>
            </a:r>
            <a:r>
              <a:rPr lang="en-IN" sz="1800" dirty="0">
                <a:latin typeface="Times New Roman" panose="02020603050405020304" pitchFamily="18" charset="0"/>
                <a:cs typeface="Times New Roman" panose="02020603050405020304" pitchFamily="18" charset="0"/>
                <a:sym typeface="+mn-ea"/>
              </a:rPr>
              <a:t>:10.1109/ICIEV.2019.8858563. </a:t>
            </a:r>
            <a:endParaRPr lang="en-IN" sz="1800" dirty="0">
              <a:latin typeface="Times New Roman" panose="02020603050405020304" pitchFamily="18" charset="0"/>
              <a:cs typeface="Times New Roman" panose="02020603050405020304" pitchFamily="18" charset="0"/>
              <a:sym typeface="+mn-ea"/>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8</a:t>
            </a:r>
            <a:r>
              <a:rPr lang="en-IN" sz="1800" dirty="0">
                <a:latin typeface="Times New Roman" panose="02020603050405020304" pitchFamily="18" charset="0"/>
                <a:cs typeface="Times New Roman" panose="02020603050405020304" pitchFamily="18" charset="0"/>
              </a:rPr>
              <a:t>] Rachana patil</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Vivek Patil</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Abhishek Bahuguna</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Mr. Gaurav Datkhile,”Machine learning methods for sign language </a:t>
            </a:r>
            <a:r>
              <a:rPr lang="en-IN" sz="1800" dirty="0" err="1">
                <a:latin typeface="Times New Roman" panose="02020603050405020304" pitchFamily="18" charset="0"/>
                <a:cs typeface="Times New Roman" panose="02020603050405020304" pitchFamily="18" charset="0"/>
              </a:rPr>
              <a:t>recognition”,https</a:t>
            </a:r>
            <a:r>
              <a:rPr lang="en-IN" sz="1800" dirty="0">
                <a:latin typeface="Times New Roman" panose="02020603050405020304" pitchFamily="18" charset="0"/>
                <a:cs typeface="Times New Roman" panose="02020603050405020304" pitchFamily="18" charset="0"/>
              </a:rPr>
              <a:t>://doi.org/10.1016/</a:t>
            </a:r>
            <a:r>
              <a:rPr lang="en-IN" sz="1800" dirty="0" err="1">
                <a:latin typeface="Times New Roman" panose="02020603050405020304" pitchFamily="18" charset="0"/>
                <a:cs typeface="Times New Roman" panose="02020603050405020304" pitchFamily="18" charset="0"/>
              </a:rPr>
              <a:t>j.iswa</a:t>
            </a:r>
            <a:r>
              <a:rPr lang="en-IN" sz="1800" dirty="0">
                <a:latin typeface="Times New Roman" panose="02020603050405020304" pitchFamily="18" charset="0"/>
                <a:cs typeface="Times New Roman" panose="02020603050405020304" pitchFamily="18" charset="0"/>
              </a:rPr>
              <a:t> .2021.20005</a:t>
            </a:r>
            <a:r>
              <a:rPr lang="en-US" altLang="en-IN" sz="1800" dirty="0">
                <a:latin typeface="Times New Roman" panose="02020603050405020304" pitchFamily="18" charset="0"/>
                <a:cs typeface="Times New Roman" panose="02020603050405020304" pitchFamily="18" charset="0"/>
              </a:rPr>
              <a:t>8</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9</a:t>
            </a:r>
            <a:r>
              <a:rPr lang="en-IN" sz="1800" dirty="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Heramba Limaye</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Shraddha Shinde Anurag Bapat Nimish Samant</a:t>
            </a:r>
            <a:r>
              <a:rPr lang="en-IN" sz="1800" dirty="0">
                <a:latin typeface="Times New Roman" panose="02020603050405020304" pitchFamily="18" charset="0"/>
                <a:cs typeface="Times New Roman" panose="02020603050405020304" pitchFamily="18" charset="0"/>
              </a:rPr>
              <a:t>, "Sign Language Recognition using</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Convolutional Neural Network with Customization " 20</a:t>
            </a:r>
            <a:r>
              <a:rPr lang="en-US" altLang="en-IN" sz="1800" dirty="0">
                <a:latin typeface="Times New Roman" panose="02020603050405020304" pitchFamily="18" charset="0"/>
                <a:cs typeface="Times New Roman" panose="02020603050405020304" pitchFamily="18" charset="0"/>
              </a:rPr>
              <a:t>21</a:t>
            </a:r>
            <a:r>
              <a:rPr lang="en-IN" sz="1800" dirty="0">
                <a:latin typeface="Times New Roman" panose="02020603050405020304" pitchFamily="18" charset="0"/>
                <a:cs typeface="Times New Roman" panose="02020603050405020304" pitchFamily="18" charset="0"/>
              </a:rPr>
              <a:t> IEEE International Conference paper, </a:t>
            </a:r>
            <a:r>
              <a:rPr lang="en-IN" sz="1800" dirty="0" err="1">
                <a:latin typeface="Times New Roman" panose="02020603050405020304" pitchFamily="18" charset="0"/>
                <a:cs typeface="Times New Roman" panose="02020603050405020304" pitchFamily="18" charset="0"/>
              </a:rPr>
              <a:t>doi</a:t>
            </a:r>
            <a:r>
              <a:rPr lang="en-IN" sz="1800" dirty="0">
                <a:latin typeface="Times New Roman" panose="02020603050405020304" pitchFamily="18" charset="0"/>
                <a:cs typeface="Times New Roman" panose="02020603050405020304" pitchFamily="18" charset="0"/>
              </a:rPr>
              <a:t>: 10.1109/ICIEV.2019.885</a:t>
            </a:r>
            <a:r>
              <a:rPr lang="en-US" altLang="en-IN" sz="1800" dirty="0">
                <a:latin typeface="Times New Roman" panose="02020603050405020304" pitchFamily="18" charset="0"/>
                <a:cs typeface="Times New Roman" panose="02020603050405020304" pitchFamily="18" charset="0"/>
              </a:rPr>
              <a:t>7</a:t>
            </a:r>
            <a:r>
              <a:rPr lang="en-IN" sz="1800" dirty="0">
                <a:latin typeface="Times New Roman" panose="02020603050405020304" pitchFamily="18" charset="0"/>
                <a:cs typeface="Times New Roman" panose="02020603050405020304" pitchFamily="18" charset="0"/>
              </a:rPr>
              <a:t>563.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10</a:t>
            </a:r>
            <a:r>
              <a:rPr lang="en-IN" sz="1800" dirty="0">
                <a:latin typeface="Times New Roman" panose="02020603050405020304" pitchFamily="18" charset="0"/>
                <a:cs typeface="Times New Roman" panose="02020603050405020304" pitchFamily="18" charset="0"/>
              </a:rPr>
              <a:t>] Pratibha Gupta Priya Rajput Priyanka Katiyar Srishti Sharma Shaivya Shukla</a:t>
            </a:r>
            <a:r>
              <a:rPr lang="en-US" altLang="en-IN" sz="1800" dirty="0">
                <a:latin typeface="Times New Roman" panose="02020603050405020304" pitchFamily="18" charset="0"/>
                <a:cs typeface="Times New Roman" panose="02020603050405020304" pitchFamily="18" charset="0"/>
              </a:rPr>
              <a:t> </a:t>
            </a:r>
            <a:r>
              <a:rPr lang="en-IN" sz="1800" dirty="0">
                <a:latin typeface="Times New Roman" panose="02020603050405020304" pitchFamily="18" charset="0"/>
                <a:cs typeface="Times New Roman" panose="02020603050405020304" pitchFamily="18" charset="0"/>
              </a:rPr>
              <a:t>Dr. Umesh Dwivedi, ”Sign language recognition using convolutional neural networks.” 201</a:t>
            </a:r>
            <a:r>
              <a:rPr lang="en-US" altLang="en-IN" sz="1800" dirty="0">
                <a:latin typeface="Times New Roman" panose="02020603050405020304" pitchFamily="18" charset="0"/>
                <a:cs typeface="Times New Roman" panose="02020603050405020304" pitchFamily="18" charset="0"/>
              </a:rPr>
              <a:t>9</a:t>
            </a:r>
            <a:r>
              <a:rPr lang="en-IN" sz="1800"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Slide Number Placeholder 3"/>
          <p:cNvSpPr>
            <a:spLocks noGrp="1"/>
          </p:cNvSpPr>
          <p:nvPr>
            <p:ph type="sldNum" idx="12"/>
          </p:nvPr>
        </p:nvSpPr>
        <p:spPr/>
        <p:txBody>
          <a:bodyPr/>
          <a:p>
            <a:pPr marL="0" lvl="0" indent="0" algn="r" rtl="0">
              <a:spcBef>
                <a:spcPts val="0"/>
              </a:spcBef>
              <a:spcAft>
                <a:spcPts val="0"/>
              </a:spcAft>
              <a:buNone/>
            </a:pPr>
            <a:fld id="{00000000-1234-1234-1234-123412341234}" type="slidenum">
              <a:rPr lang="en-US"/>
            </a:fld>
            <a:endParaRPr lang="en-US"/>
          </a:p>
        </p:txBody>
      </p:sp>
      <p:sp>
        <p:nvSpPr>
          <p:cNvPr id="296" name="Google Shape;296;ga561c2c2a8_0_0"/>
          <p:cNvSpPr txBox="1">
            <a:spLocks noGrp="1"/>
          </p:cNvSpPr>
          <p:nvPr>
            <p:ph type="body" idx="1"/>
          </p:nvPr>
        </p:nvSpPr>
        <p:spPr>
          <a:xfrm>
            <a:off x="1097280" y="1895309"/>
            <a:ext cx="10058400" cy="4023300"/>
          </a:xfrm>
          <a:prstGeom prst="rect">
            <a:avLst/>
          </a:prstGeom>
          <a:noFill/>
          <a:ln>
            <a:noFill/>
          </a:ln>
        </p:spPr>
        <p:txBody>
          <a:bodyPr spcFirstLastPara="1" wrap="square" lIns="0" tIns="45700" rIns="0" bIns="45700" anchor="t" anchorCtr="0">
            <a:noAutofit/>
          </a:bodyPr>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11</a:t>
            </a:r>
            <a:r>
              <a:rPr lang="en-IN" sz="1800" dirty="0">
                <a:latin typeface="Times New Roman" panose="02020603050405020304" pitchFamily="18" charset="0"/>
                <a:cs typeface="Times New Roman" panose="02020603050405020304" pitchFamily="18" charset="0"/>
              </a:rPr>
              <a:t>] </a:t>
            </a:r>
            <a:r>
              <a:rPr sz="1800">
                <a:latin typeface="Times New Roman" panose="02020603050405020304" pitchFamily="18" charset="0"/>
                <a:cs typeface="Times New Roman" panose="02020603050405020304" pitchFamily="18" charset="0"/>
              </a:rPr>
              <a:t>Zhongjian Gao</a:t>
            </a:r>
            <a:r>
              <a:rPr lang="en-US" sz="1800">
                <a:latin typeface="Times New Roman" panose="02020603050405020304" pitchFamily="18" charset="0"/>
                <a:cs typeface="Times New Roman" panose="02020603050405020304" pitchFamily="18" charset="0"/>
              </a:rPr>
              <a:t> </a:t>
            </a:r>
            <a:r>
              <a:rPr sz="1800">
                <a:latin typeface="Times New Roman" panose="02020603050405020304" pitchFamily="18" charset="0"/>
                <a:cs typeface="Times New Roman" panose="02020603050405020304" pitchFamily="18" charset="0"/>
              </a:rPr>
              <a:t>Chien-Cheng Lee Lianhui Zheng</a:t>
            </a:r>
            <a:r>
              <a:rPr lang="en-US" sz="1800">
                <a:latin typeface="Times New Roman" panose="02020603050405020304" pitchFamily="18" charset="0"/>
                <a:cs typeface="Times New Roman" panose="02020603050405020304" pitchFamily="18" charset="0"/>
              </a:rPr>
              <a:t> </a:t>
            </a:r>
            <a:r>
              <a:rPr sz="1800">
                <a:latin typeface="Times New Roman" panose="02020603050405020304" pitchFamily="18" charset="0"/>
                <a:cs typeface="Times New Roman" panose="02020603050405020304" pitchFamily="18" charset="0"/>
              </a:rPr>
              <a:t>Ruige Zhang</a:t>
            </a:r>
            <a:r>
              <a:rPr lang="en-US" sz="1800">
                <a:latin typeface="Times New Roman" panose="02020603050405020304" pitchFamily="18" charset="0"/>
                <a:cs typeface="Times New Roman" panose="02020603050405020304" pitchFamily="18" charset="0"/>
              </a:rPr>
              <a:t> </a:t>
            </a:r>
            <a:r>
              <a:rPr sz="1800">
                <a:latin typeface="Times New Roman" panose="02020603050405020304" pitchFamily="18" charset="0"/>
                <a:cs typeface="Times New Roman" panose="02020603050405020304" pitchFamily="18" charset="0"/>
              </a:rPr>
              <a:t>Xiaofu Xu1</a:t>
            </a:r>
            <a:r>
              <a:rPr lang="en-IN" sz="1800" dirty="0">
                <a:latin typeface="Times New Roman" panose="02020603050405020304" pitchFamily="18" charset="0"/>
                <a:cs typeface="Times New Roman" panose="02020603050405020304" pitchFamily="18" charset="0"/>
              </a:rPr>
              <a:t>, </a:t>
            </a:r>
            <a:r>
              <a:rPr lang="en-US" altLang="en-IN" sz="1800" dirty="0">
                <a:latin typeface="Times New Roman" panose="02020603050405020304" pitchFamily="18" charset="0"/>
                <a:cs typeface="Times New Roman" panose="02020603050405020304" pitchFamily="18" charset="0"/>
              </a:rPr>
              <a:t>“</a:t>
            </a:r>
            <a:r>
              <a:rPr lang="en-IN" sz="1800">
                <a:latin typeface="Times New Roman" panose="02020603050405020304" pitchFamily="18" charset="0"/>
                <a:cs typeface="Times New Roman" panose="02020603050405020304" pitchFamily="18" charset="0"/>
              </a:rPr>
              <a:t>A Multitask Sign</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Language Recognition System Using</a:t>
            </a:r>
            <a:r>
              <a:rPr lang="en-US" altLang="en-IN" sz="1800">
                <a:latin typeface="Times New Roman" panose="02020603050405020304" pitchFamily="18" charset="0"/>
                <a:cs typeface="Times New Roman" panose="02020603050405020304" pitchFamily="18" charset="0"/>
              </a:rPr>
              <a:t> </a:t>
            </a:r>
            <a:r>
              <a:rPr lang="en-IN" sz="1800">
                <a:latin typeface="Times New Roman" panose="02020603050405020304" pitchFamily="18" charset="0"/>
                <a:cs typeface="Times New Roman" panose="02020603050405020304" pitchFamily="18" charset="0"/>
              </a:rPr>
              <a:t>Commodity Wi_x0002_Fi</a:t>
            </a:r>
            <a:r>
              <a:rPr lang="en-US" altLang="en-IN" sz="1800">
                <a:latin typeface="Times New Roman" panose="02020603050405020304" pitchFamily="18" charset="0"/>
                <a:cs typeface="Times New Roman" panose="02020603050405020304" pitchFamily="18" charset="0"/>
              </a:rPr>
              <a:t>”</a:t>
            </a:r>
            <a:r>
              <a:rPr lang="en-IN" sz="1800" dirty="0">
                <a:latin typeface="Times New Roman" panose="02020603050405020304" pitchFamily="18" charset="0"/>
                <a:cs typeface="Times New Roman" panose="02020603050405020304" pitchFamily="18" charset="0"/>
              </a:rPr>
              <a:t>, The Journal of W S C G’08, Vol. 16(1), pp. 65-72, 20</a:t>
            </a:r>
            <a:r>
              <a:rPr lang="en-US" altLang="en-IN" sz="1800" dirty="0">
                <a:latin typeface="Times New Roman" panose="02020603050405020304" pitchFamily="18" charset="0"/>
                <a:cs typeface="Times New Roman" panose="02020603050405020304" pitchFamily="18" charset="0"/>
              </a:rPr>
              <a:t>19</a:t>
            </a:r>
            <a:r>
              <a:rPr lang="en-IN" sz="1800"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endParaRPr lang="en-IN" sz="1800" dirty="0">
              <a:latin typeface="Times New Roman" panose="02020603050405020304" pitchFamily="18" charset="0"/>
              <a:cs typeface="Times New Roman" panose="02020603050405020304" pitchFamily="18" charset="0"/>
            </a:endParaRPr>
          </a:p>
          <a:p>
            <a:pPr marL="114300" lvl="0" indent="0" algn="l" rtl="0">
              <a:lnSpc>
                <a:spcPct val="100000"/>
              </a:lnSpc>
              <a:spcBef>
                <a:spcPts val="0"/>
              </a:spcBef>
              <a:spcAft>
                <a:spcPts val="0"/>
              </a:spcAft>
              <a:buSzPts val="1800"/>
              <a:buNone/>
            </a:pPr>
            <a:r>
              <a:rPr lang="en-IN" sz="1800" dirty="0">
                <a:latin typeface="Times New Roman" panose="02020603050405020304" pitchFamily="18" charset="0"/>
                <a:cs typeface="Times New Roman" panose="02020603050405020304" pitchFamily="18" charset="0"/>
              </a:rPr>
              <a:t>[</a:t>
            </a:r>
            <a:r>
              <a:rPr lang="en-US" altLang="en-IN" sz="1800" dirty="0">
                <a:latin typeface="Times New Roman" panose="02020603050405020304" pitchFamily="18" charset="0"/>
                <a:cs typeface="Times New Roman" panose="02020603050405020304" pitchFamily="18" charset="0"/>
              </a:rPr>
              <a:t>12</a:t>
            </a:r>
            <a:r>
              <a:rPr lang="en-IN" sz="1800" dirty="0">
                <a:latin typeface="Times New Roman" panose="02020603050405020304" pitchFamily="18" charset="0"/>
                <a:cs typeface="Times New Roman" panose="02020603050405020304" pitchFamily="18" charset="0"/>
              </a:rPr>
              <a:t>] </a:t>
            </a:r>
            <a:r>
              <a:rPr sz="1800">
                <a:latin typeface="Times New Roman" panose="02020603050405020304" pitchFamily="18" charset="0"/>
                <a:cs typeface="Times New Roman" panose="02020603050405020304" pitchFamily="18" charset="0"/>
              </a:rPr>
              <a:t>Shital Pawar, Yashashree Shastri, Syeda Zarah Aiman, "Bidirectional Sign Language Assistant with MediaPipe Integration", 2024 International Conference on Emerging Smart Computing and Informatics (ESCI), pp.1-8, 202</a:t>
            </a:r>
            <a:r>
              <a:rPr lang="en-US" sz="1800">
                <a:latin typeface="Times New Roman" panose="02020603050405020304" pitchFamily="18" charset="0"/>
                <a:cs typeface="Times New Roman" panose="02020603050405020304" pitchFamily="18" charset="0"/>
              </a:rPr>
              <a:t>0</a:t>
            </a:r>
            <a:endParaRPr lang="en-US" sz="1800">
              <a:latin typeface="Times New Roman" panose="02020603050405020304" pitchFamily="18"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Google Shape;310;p16"/>
          <p:cNvSpPr txBox="1">
            <a:spLocks noGrp="1"/>
          </p:cNvSpPr>
          <p:nvPr>
            <p:ph type="title"/>
          </p:nvPr>
        </p:nvSpPr>
        <p:spPr>
          <a:xfrm>
            <a:off x="1549400" y="1732445"/>
            <a:ext cx="9093200" cy="3704201"/>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8640"/>
              <a:buFont typeface="Algerian" panose="04020705040A02060702"/>
              <a:buNone/>
            </a:pPr>
            <a:r>
              <a:rPr lang="en-US" sz="8640" b="1" u="sng" dirty="0">
                <a:latin typeface="Times New Roman" panose="02020603050405020304" pitchFamily="18" charset="0"/>
                <a:ea typeface="Algerian" panose="04020705040A02060702"/>
                <a:cs typeface="Times New Roman" panose="02020603050405020304" pitchFamily="18" charset="0"/>
                <a:sym typeface="Algerian" panose="04020705040A02060702"/>
              </a:rPr>
              <a:t>THANK YOU</a:t>
            </a:r>
            <a:br>
              <a:rPr lang="en-US" sz="8640" b="1" u="sng" dirty="0">
                <a:latin typeface="Algerian" panose="04020705040A02060702"/>
                <a:ea typeface="Algerian" panose="04020705040A02060702"/>
                <a:cs typeface="Algerian" panose="04020705040A02060702"/>
                <a:sym typeface="Algerian" panose="04020705040A02060702"/>
              </a:rPr>
            </a:br>
            <a:endParaRPr sz="8640" b="1" u="sng" dirty="0">
              <a:latin typeface="Algerian" panose="04020705040A02060702"/>
              <a:ea typeface="Algerian" panose="04020705040A02060702"/>
              <a:cs typeface="Algerian" panose="04020705040A02060702"/>
              <a:sym typeface="Algerian" panose="04020705040A02060702"/>
            </a:endParaRPr>
          </a:p>
        </p:txBody>
      </p:sp>
      <p:sp>
        <p:nvSpPr>
          <p:cNvPr id="312" name="Google Shape;312;p16"/>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g9a43c34123_0_6"/>
          <p:cNvSpPr txBox="1">
            <a:spLocks noGrp="1"/>
          </p:cNvSpPr>
          <p:nvPr>
            <p:ph type="title"/>
          </p:nvPr>
        </p:nvSpPr>
        <p:spPr>
          <a:xfrm>
            <a:off x="1161415" y="591820"/>
            <a:ext cx="10058400" cy="756920"/>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SzPts val="1800"/>
              <a:buNone/>
            </a:pPr>
            <a:r>
              <a:rPr lang="en-US" sz="4000" b="1" u="sng" dirty="0">
                <a:latin typeface="Times New Roman" panose="02020603050405020304" pitchFamily="18" charset="0"/>
                <a:cs typeface="Times New Roman" panose="02020603050405020304" pitchFamily="18" charset="0"/>
              </a:rPr>
              <a:t>INTRODUCTION</a:t>
            </a:r>
            <a:endParaRPr lang="en-US" sz="4000" b="1" u="sng" dirty="0">
              <a:latin typeface="Times New Roman" panose="02020603050405020304" pitchFamily="18" charset="0"/>
              <a:cs typeface="Times New Roman" panose="02020603050405020304" pitchFamily="18" charset="0"/>
            </a:endParaRPr>
          </a:p>
        </p:txBody>
      </p:sp>
      <p:sp>
        <p:nvSpPr>
          <p:cNvPr id="125" name="Google Shape;125;g9a43c34123_0_6"/>
          <p:cNvSpPr txBox="1">
            <a:spLocks noGrp="1"/>
          </p:cNvSpPr>
          <p:nvPr>
            <p:ph type="body" idx="1"/>
          </p:nvPr>
        </p:nvSpPr>
        <p:spPr>
          <a:xfrm>
            <a:off x="945495" y="1827238"/>
            <a:ext cx="6205500" cy="4419300"/>
          </a:xfrm>
          <a:prstGeom prst="rect">
            <a:avLst/>
          </a:prstGeom>
          <a:noFill/>
          <a:ln>
            <a:noFill/>
          </a:ln>
        </p:spPr>
        <p:txBody>
          <a:bodyPr spcFirstLastPara="1" wrap="square" lIns="0" tIns="45700" rIns="0" bIns="45700" anchor="t" anchorCtr="0">
            <a:noAutofit/>
          </a:bodyPr>
          <a:lstStyle/>
          <a:p>
            <a:pPr marL="444500" lvl="0" algn="just" rtl="0">
              <a:lnSpc>
                <a:spcPct val="150000"/>
              </a:lnSpc>
              <a:spcBef>
                <a:spcPts val="3000"/>
              </a:spcBef>
              <a:spcAft>
                <a:spcPts val="0"/>
              </a:spcAft>
              <a:buClr>
                <a:schemeClr val="accent2"/>
              </a:buClr>
              <a:buSzPct val="125000"/>
              <a:buFont typeface="Arial" panose="020B0604020202020204" pitchFamily="34" charset="0"/>
              <a:buChar char="•"/>
            </a:pPr>
            <a:r>
              <a:rPr lang="en-US"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The world hardly lives without communication, no matter whether it is in the form of text, voice or visual expression. </a:t>
            </a:r>
            <a:endParaRPr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44500" lvl="0" algn="just" rtl="0">
              <a:lnSpc>
                <a:spcPct val="150000"/>
              </a:lnSpc>
              <a:spcBef>
                <a:spcPts val="0"/>
              </a:spcBef>
              <a:spcAft>
                <a:spcPts val="0"/>
              </a:spcAft>
              <a:buClr>
                <a:schemeClr val="accent2"/>
              </a:buClr>
              <a:buSzPct val="125000"/>
              <a:buFont typeface="Arial" panose="020B0604020202020204" pitchFamily="34" charset="0"/>
              <a:buChar char="•"/>
            </a:pPr>
            <a:r>
              <a:rPr lang="en-US"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The communication among the deaf and dumb people is carried by text and visual expressions. </a:t>
            </a:r>
            <a:endParaRPr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44500" lvl="0" algn="just" rtl="0">
              <a:lnSpc>
                <a:spcPct val="150000"/>
              </a:lnSpc>
              <a:spcBef>
                <a:spcPts val="0"/>
              </a:spcBef>
              <a:spcAft>
                <a:spcPts val="0"/>
              </a:spcAft>
              <a:buClr>
                <a:schemeClr val="accent2"/>
              </a:buClr>
              <a:buSzPct val="125000"/>
              <a:buFont typeface="Arial" panose="020B0604020202020204" pitchFamily="34" charset="0"/>
              <a:buChar char="•"/>
            </a:pPr>
            <a:r>
              <a:rPr lang="en-US"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Sign language is a visual means of communication for individuals who are deaf or hard of hearing.</a:t>
            </a:r>
            <a:endParaRPr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44500" lvl="0" algn="just" rtl="0">
              <a:lnSpc>
                <a:spcPct val="150000"/>
              </a:lnSpc>
              <a:spcBef>
                <a:spcPts val="0"/>
              </a:spcBef>
              <a:spcAft>
                <a:spcPts val="0"/>
              </a:spcAft>
              <a:buClr>
                <a:schemeClr val="accent2"/>
              </a:buClr>
              <a:buSzPct val="125000"/>
              <a:buFont typeface="Arial" panose="020B0604020202020204" pitchFamily="34" charset="0"/>
              <a:buChar char="•"/>
            </a:pPr>
            <a:r>
              <a:rPr lang="en-US"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Deep learning, a subset of artificial intelligence, offers promising solutions for sign language detection</a:t>
            </a:r>
            <a:endParaRPr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p:txBody>
      </p:sp>
      <p:sp>
        <p:nvSpPr>
          <p:cNvPr id="126" name="Google Shape;126;g9a43c34123_0_6"/>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pic>
        <p:nvPicPr>
          <p:cNvPr id="127" name="Google Shape;127;g9a43c34123_0_6"/>
          <p:cNvPicPr preferRelativeResize="0"/>
          <p:nvPr/>
        </p:nvPicPr>
        <p:blipFill>
          <a:blip r:embed="rId1"/>
          <a:stretch>
            <a:fillRect/>
          </a:stretch>
        </p:blipFill>
        <p:spPr>
          <a:xfrm>
            <a:off x="7621425" y="1874650"/>
            <a:ext cx="3992174" cy="4390374"/>
          </a:xfrm>
          <a:prstGeom prst="rect">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aphicFrame>
        <p:nvGraphicFramePr>
          <p:cNvPr id="147" name="Google Shape;147;p14"/>
          <p:cNvGraphicFramePr/>
          <p:nvPr/>
        </p:nvGraphicFramePr>
        <p:xfrm>
          <a:off x="0" y="1353952"/>
          <a:ext cx="12192001" cy="4290659"/>
        </p:xfrm>
        <a:graphic>
          <a:graphicData uri="http://schemas.openxmlformats.org/drawingml/2006/table">
            <a:tbl>
              <a:tblPr firstRow="1" bandRow="1">
                <a:noFill/>
                <a:tableStyleId>{80E9E56B-D8B8-4DC6-B1F4-5D483C5C76C1}</a:tableStyleId>
              </a:tblPr>
              <a:tblGrid>
                <a:gridCol w="1764349"/>
                <a:gridCol w="1839231"/>
                <a:gridCol w="1820387"/>
                <a:gridCol w="1936611"/>
                <a:gridCol w="2333684"/>
                <a:gridCol w="2497739"/>
              </a:tblGrid>
              <a:tr h="556034">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dirty="0">
                          <a:latin typeface="Times New Roman" panose="02020603050405020304" pitchFamily="18" charset="0"/>
                          <a:cs typeface="Times New Roman" panose="02020603050405020304" pitchFamily="18" charset="0"/>
                        </a:rPr>
                        <a:t>Paper Name</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dirty="0">
                          <a:latin typeface="Times New Roman" panose="02020603050405020304" pitchFamily="18" charset="0"/>
                          <a:cs typeface="Times New Roman" panose="02020603050405020304" pitchFamily="18" charset="0"/>
                        </a:rPr>
                        <a:t>Author Name </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dirty="0">
                          <a:latin typeface="Times New Roman" panose="02020603050405020304" pitchFamily="18" charset="0"/>
                          <a:cs typeface="Times New Roman" panose="02020603050405020304" pitchFamily="18" charset="0"/>
                        </a:rPr>
                        <a:t>Methodology</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None/>
                      </a:pPr>
                      <a:r>
                        <a:rPr lang="en-US" sz="1800" dirty="0">
                          <a:latin typeface="Times New Roman" panose="02020603050405020304" pitchFamily="18" charset="0"/>
                          <a:cs typeface="Times New Roman" panose="02020603050405020304" pitchFamily="18" charset="0"/>
                        </a:rPr>
                        <a:t>Advantages</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dirty="0">
                          <a:latin typeface="Times New Roman" panose="02020603050405020304" pitchFamily="18" charset="0"/>
                          <a:cs typeface="Times New Roman" panose="02020603050405020304" pitchFamily="18" charset="0"/>
                        </a:rPr>
                        <a:t>Disadvantages</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900"/>
                        <a:buFont typeface="Arial" panose="020B0604020202020204"/>
                        <a:buNone/>
                        <a:defRPr/>
                      </a:pPr>
                      <a:r>
                        <a:rPr lang="en-US" sz="1800" dirty="0">
                          <a:latin typeface="Times New Roman" panose="02020603050405020304" pitchFamily="18" charset="0"/>
                          <a:cs typeface="Times New Roman" panose="02020603050405020304" pitchFamily="18" charset="0"/>
                        </a:rPr>
                        <a:t>Future Work</a:t>
                      </a:r>
                      <a:endParaRPr lang="en-US" sz="1800" u="none" strike="noStrike" cap="none"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900"/>
                        <a:buFont typeface="Arial" panose="020B0604020202020204"/>
                        <a:buNone/>
                      </a:pP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r>
              <a:tr h="1053158">
                <a:tc>
                  <a:txBody>
                    <a:bodyPr/>
                    <a:lstStyle/>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Sign Language</a:t>
                      </a:r>
                      <a:endParaRPr sz="110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Recognition in the Hindi Language Based on Computer Vision</a:t>
                      </a:r>
                      <a:endParaRPr sz="1100">
                        <a:latin typeface="Times New Roman" panose="02020603050405020304" pitchFamily="18" charset="0"/>
                        <a:cs typeface="Times New Roman" panose="02020603050405020304" pitchFamily="18" charset="0"/>
                      </a:endParaRPr>
                    </a:p>
                  </a:txBody>
                  <a:tcPr marL="91450" marR="91450" marT="45725" marB="45725"/>
                </a:tc>
                <a:tc>
                  <a:txBody>
                    <a:bodyPr/>
                    <a:lstStyle/>
                    <a:p>
                      <a:pPr marL="0" lvl="0" indent="0" algn="l" rtl="0">
                        <a:spcBef>
                          <a:spcPts val="0"/>
                        </a:spcBef>
                        <a:spcAft>
                          <a:spcPts val="0"/>
                        </a:spcAft>
                        <a:buClr>
                          <a:schemeClr val="dk1"/>
                        </a:buClr>
                        <a:buSzPts val="1100"/>
                        <a:buFont typeface="Arial" panose="020B0604020202020204"/>
                        <a:buNone/>
                      </a:pPr>
                      <a:r>
                        <a:rPr lang="en-US" sz="1100" dirty="0">
                          <a:latin typeface="Times New Roman" panose="02020603050405020304" pitchFamily="18" charset="0"/>
                          <a:cs typeface="Times New Roman" panose="02020603050405020304" pitchFamily="18" charset="0"/>
                        </a:rPr>
                        <a:t>Dr. Chhaya Grover</a:t>
                      </a:r>
                      <a:endParaRPr sz="11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dirty="0">
                          <a:latin typeface="Times New Roman" panose="02020603050405020304" pitchFamily="18" charset="0"/>
                          <a:cs typeface="Times New Roman" panose="02020603050405020304" pitchFamily="18" charset="0"/>
                        </a:rPr>
                        <a:t>Avni Rajpoot</a:t>
                      </a:r>
                      <a:endParaRPr sz="11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dirty="0">
                          <a:latin typeface="Times New Roman" panose="02020603050405020304" pitchFamily="18" charset="0"/>
                          <a:cs typeface="Times New Roman" panose="02020603050405020304" pitchFamily="18" charset="0"/>
                        </a:rPr>
                        <a:t>Aditya Verma</a:t>
                      </a:r>
                      <a:endParaRPr sz="11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dirty="0">
                          <a:latin typeface="Times New Roman" panose="02020603050405020304" pitchFamily="18" charset="0"/>
                          <a:cs typeface="Times New Roman" panose="02020603050405020304" pitchFamily="18" charset="0"/>
                        </a:rPr>
                        <a:t>Ayush Patel</a:t>
                      </a: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Deep learning with CNNs and RNNs including preprocessing techniques .</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Aims to translate sign language into Hindi, improving communication for speech-impaired individuals.</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Limitation: Need larger, diverse Hindi sign dataset; challenges in real-time recognition.</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Expand dataset, improve accuracy, recognize words, translate to Hindi.</a:t>
                      </a:r>
                      <a:endParaRPr lang="en-US" sz="1100" dirty="0">
                        <a:effectLst/>
                        <a:latin typeface="Times New Roman" panose="02020603050405020304" pitchFamily="18" charset="0"/>
                        <a:cs typeface="Times New Roman" panose="02020603050405020304" pitchFamily="18" charset="0"/>
                      </a:endParaRPr>
                    </a:p>
                  </a:txBody>
                  <a:tcPr marL="68580" marR="68580"/>
                </a:tc>
              </a:tr>
              <a:tr h="1193187">
                <a:tc>
                  <a:txBody>
                    <a:bodyPr/>
                    <a:lstStyle/>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Hindi Sign Language</a:t>
                      </a:r>
                      <a:endParaRPr sz="110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Detection Using CNN</a:t>
                      </a:r>
                      <a:endParaRPr sz="1100">
                        <a:latin typeface="Times New Roman" panose="02020603050405020304" pitchFamily="18" charset="0"/>
                        <a:cs typeface="Times New Roman" panose="02020603050405020304" pitchFamily="18" charset="0"/>
                      </a:endParaRPr>
                    </a:p>
                  </a:txBody>
                  <a:tcPr marL="91450" marR="91450" marT="45725" marB="45725"/>
                </a:tc>
                <a:tc>
                  <a:txBody>
                    <a:bodyPr/>
                    <a:lstStyle/>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Prof. Pragya Sinha</a:t>
                      </a:r>
                      <a:endParaRPr sz="110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Ifham Khwaja</a:t>
                      </a:r>
                      <a:endParaRPr sz="110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Kaushik Rathod</a:t>
                      </a:r>
                      <a:endParaRPr sz="110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Naman Sanklecha</a:t>
                      </a:r>
                      <a:endParaRPr sz="110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Data collection, OpenCV sign detection, preprocessing, CNN training, evaluation.</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algn="just" rtl="0" fontAlgn="t">
                        <a:spcBef>
                          <a:spcPts val="0"/>
                        </a:spcBef>
                        <a:spcAft>
                          <a:spcPts val="0"/>
                        </a:spcAft>
                      </a:pP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Improves communication for deaf and mute people, facilitating education and social interaction.</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cs typeface="Times New Roman" panose="02020603050405020304" pitchFamily="18" charset="0"/>
                        </a:rPr>
                        <a:t>Concerns: Accuracy, equipment, lack of diverse training data hinder development.</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pPr>
                      <a:r>
                        <a:rPr lang="en-IN" sz="1100" dirty="0">
                          <a:effectLst/>
                          <a:latin typeface="Times New Roman" panose="02020603050405020304" pitchFamily="18" charset="0"/>
                          <a:ea typeface="Times New Roman" panose="02020603050405020304" pitchFamily="18" charset="0"/>
                          <a:cs typeface="Times New Roman" panose="02020603050405020304" pitchFamily="18" charset="0"/>
                        </a:rPr>
                        <a:t>Accuracy improvement, language coverage, real-time implementation, user interface, collaboration.</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r>
              <a:tr h="1404224">
                <a:tc>
                  <a:txBody>
                    <a:bodyPr/>
                    <a:lstStyle/>
                    <a:p>
                      <a:pPr marL="0" lvl="0" indent="0" algn="l"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Indian Sign Language Recognition using Convolutional Neural Network</a:t>
                      </a:r>
                      <a:endParaRPr sz="11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lvl="0" indent="0" algn="just"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Rachana patil</a:t>
                      </a:r>
                      <a:endParaRPr sz="1100">
                        <a:latin typeface="Times New Roman" panose="02020603050405020304" pitchFamily="18" charset="0"/>
                        <a:cs typeface="Times New Roman" panose="02020603050405020304" pitchFamily="18" charset="0"/>
                      </a:endParaRPr>
                    </a:p>
                    <a:p>
                      <a:pPr marL="0" lvl="0" indent="0" algn="just"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Vivek Patil</a:t>
                      </a:r>
                      <a:endParaRPr sz="1100">
                        <a:latin typeface="Times New Roman" panose="02020603050405020304" pitchFamily="18" charset="0"/>
                        <a:cs typeface="Times New Roman" panose="02020603050405020304" pitchFamily="18" charset="0"/>
                      </a:endParaRPr>
                    </a:p>
                    <a:p>
                      <a:pPr marL="0" lvl="0" indent="0" algn="just"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Abhishek Bahuguna</a:t>
                      </a:r>
                      <a:endParaRPr sz="1100">
                        <a:latin typeface="Times New Roman" panose="02020603050405020304" pitchFamily="18" charset="0"/>
                        <a:cs typeface="Times New Roman" panose="02020603050405020304" pitchFamily="18" charset="0"/>
                      </a:endParaRPr>
                    </a:p>
                    <a:p>
                      <a:pPr marL="0" lvl="0" indent="0" algn="just" rtl="0">
                        <a:spcBef>
                          <a:spcPts val="0"/>
                        </a:spcBef>
                        <a:spcAft>
                          <a:spcPts val="0"/>
                        </a:spcAft>
                        <a:buClr>
                          <a:schemeClr val="dk1"/>
                        </a:buClr>
                        <a:buSzPts val="1100"/>
                        <a:buFont typeface="Arial" panose="020B0604020202020204"/>
                        <a:buNone/>
                      </a:pPr>
                      <a:r>
                        <a:rPr lang="en-US" sz="1100">
                          <a:latin typeface="Times New Roman" panose="02020603050405020304" pitchFamily="18" charset="0"/>
                          <a:cs typeface="Times New Roman" panose="02020603050405020304" pitchFamily="18" charset="0"/>
                        </a:rPr>
                        <a:t>Mr. Gaurav Datkhile</a:t>
                      </a:r>
                      <a:endParaRPr sz="110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cs typeface="Times New Roman" panose="02020603050405020304" pitchFamily="18" charset="0"/>
                        </a:rPr>
                        <a:t>Image acquisition, segmentation, CNN training for Indian Sign Language.</a:t>
                      </a:r>
                      <a:endParaRPr lang="en-IN" sz="11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pPr>
                      <a:r>
                        <a:rPr lang="en-IN" sz="1100" dirty="0">
                          <a:effectLst/>
                          <a:latin typeface="Times New Roman" panose="02020603050405020304" pitchFamily="18" charset="0"/>
                          <a:ea typeface="Times New Roman" panose="02020603050405020304" pitchFamily="18" charset="0"/>
                          <a:cs typeface="Times New Roman" panose="02020603050405020304" pitchFamily="18" charset="0"/>
                        </a:rPr>
                        <a:t>Enhanced communication, accessibility, tech innovation, autonomy.</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cs typeface="Times New Roman" panose="02020603050405020304" pitchFamily="18" charset="0"/>
                        </a:rPr>
                        <a:t>Model limitations: cultural sign variations, predicting image names, potential unaddressed issues.</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algn="l">
                        <a:lnSpc>
                          <a:spcPct val="115000"/>
                        </a:lnSpc>
                      </a:pPr>
                      <a:r>
                        <a:rPr lang="en-IN" sz="1100" dirty="0">
                          <a:solidFill>
                            <a:srgbClr val="0D0D0D"/>
                          </a:solidFill>
                          <a:effectLst/>
                          <a:latin typeface="Times New Roman" panose="02020603050405020304" pitchFamily="18" charset="0"/>
                          <a:ea typeface="Times New Roman" panose="02020603050405020304" pitchFamily="18" charset="0"/>
                          <a:cs typeface="Times New Roman" panose="02020603050405020304" pitchFamily="18" charset="0"/>
                        </a:rPr>
                        <a:t>Enhance image processing, enable bidirectional communication, real-time interpretation.</a:t>
                      </a:r>
                      <a:endParaRPr lang="en-IN" sz="11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r>
            </a:tbl>
          </a:graphicData>
        </a:graphic>
      </p:graphicFrame>
      <p:sp>
        <p:nvSpPr>
          <p:cNvPr id="148" name="Google Shape;148;p14"/>
          <p:cNvSpPr txBox="1">
            <a:spLocks noGrp="1"/>
          </p:cNvSpPr>
          <p:nvPr>
            <p:ph type="title"/>
          </p:nvPr>
        </p:nvSpPr>
        <p:spPr>
          <a:xfrm>
            <a:off x="1066800" y="338814"/>
            <a:ext cx="10058400" cy="621900"/>
          </a:xfrm>
          <a:prstGeom prst="rect">
            <a:avLst/>
          </a:prstGeom>
          <a:noFill/>
          <a:ln>
            <a:noFill/>
          </a:ln>
        </p:spPr>
        <p:txBody>
          <a:bodyPr spcFirstLastPara="1" wrap="square" lIns="91425" tIns="45700" rIns="91425" bIns="45700" anchor="b" anchorCtr="0">
            <a:noAutofit/>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4000" b="1" u="sng" dirty="0">
                <a:latin typeface="Times New Roman" panose="02020603050405020304" pitchFamily="18" charset="0"/>
                <a:cs typeface="Times New Roman" panose="02020603050405020304" pitchFamily="18" charset="0"/>
              </a:rPr>
              <a:t>LITERATURE SURVEY</a:t>
            </a:r>
            <a:endParaRPr lang="en-US" sz="4000" b="1" u="sng" dirty="0">
              <a:latin typeface="Times New Roman" panose="02020603050405020304" pitchFamily="18" charset="0"/>
              <a:cs typeface="Times New Roman" panose="02020603050405020304" pitchFamily="18" charset="0"/>
            </a:endParaRPr>
          </a:p>
        </p:txBody>
      </p:sp>
      <p:sp>
        <p:nvSpPr>
          <p:cNvPr id="149" name="Google Shape;149;p1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aphicFrame>
        <p:nvGraphicFramePr>
          <p:cNvPr id="147" name="Google Shape;147;p14"/>
          <p:cNvGraphicFramePr/>
          <p:nvPr/>
        </p:nvGraphicFramePr>
        <p:xfrm>
          <a:off x="0" y="392706"/>
          <a:ext cx="12192000" cy="5590094"/>
        </p:xfrm>
        <a:graphic>
          <a:graphicData uri="http://schemas.openxmlformats.org/drawingml/2006/table">
            <a:tbl>
              <a:tblPr firstRow="1" bandRow="1">
                <a:noFill/>
                <a:tableStyleId>{80E9E56B-D8B8-4DC6-B1F4-5D483C5C76C1}</a:tableStyleId>
              </a:tblPr>
              <a:tblGrid>
                <a:gridCol w="1764349"/>
                <a:gridCol w="1839231"/>
                <a:gridCol w="1862731"/>
                <a:gridCol w="1894266"/>
                <a:gridCol w="2333684"/>
                <a:gridCol w="2497739"/>
              </a:tblGrid>
              <a:tr h="686326">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a:latin typeface="Times New Roman" panose="02020603050405020304" pitchFamily="18" charset="0"/>
                          <a:cs typeface="Times New Roman" panose="02020603050405020304" pitchFamily="18" charset="0"/>
                        </a:rPr>
                        <a:t>Paper Name</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a:latin typeface="Times New Roman" panose="02020603050405020304" pitchFamily="18" charset="0"/>
                          <a:cs typeface="Times New Roman" panose="02020603050405020304" pitchFamily="18" charset="0"/>
                        </a:rPr>
                        <a:t>Author Name </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Methodology</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None/>
                      </a:pPr>
                      <a:r>
                        <a:rPr lang="en-US" sz="1800" dirty="0">
                          <a:latin typeface="Times New Roman" panose="02020603050405020304" pitchFamily="18" charset="0"/>
                          <a:cs typeface="Times New Roman" panose="02020603050405020304" pitchFamily="18" charset="0"/>
                        </a:rPr>
                        <a:t>Advantages</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Disadvantages</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900"/>
                        <a:buFont typeface="Arial" panose="020B0604020202020204"/>
                        <a:buNone/>
                        <a:defRPr/>
                      </a:pPr>
                      <a:r>
                        <a:rPr lang="en-US" sz="1800" dirty="0">
                          <a:latin typeface="Times New Roman" panose="02020603050405020304" pitchFamily="18" charset="0"/>
                          <a:cs typeface="Times New Roman" panose="02020603050405020304" pitchFamily="18" charset="0"/>
                        </a:rPr>
                        <a:t>Future Work</a:t>
                      </a:r>
                      <a:endParaRPr lang="en-US" sz="1800" u="none" strike="noStrike" cap="none"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900"/>
                        <a:buFont typeface="Arial" panose="020B0604020202020204"/>
                        <a:buNone/>
                      </a:pP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r>
              <a:tr h="1147065">
                <a:tc>
                  <a:txBody>
                    <a:bodyPr/>
                    <a:lstStyle/>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Sign Language Recognition using Convolutional Neural Network with Customization</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marL="0" lvl="0" indent="0" algn="l" rtl="0">
                        <a:spcBef>
                          <a:spcPts val="0"/>
                        </a:spcBef>
                        <a:spcAft>
                          <a:spcPts val="0"/>
                        </a:spcAft>
                        <a:buClr>
                          <a:schemeClr val="dk1"/>
                        </a:buClr>
                        <a:buSzPts val="1100"/>
                        <a:buFont typeface="Arial" panose="020B0604020202020204"/>
                        <a:buNone/>
                      </a:pP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Heramba</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Limaye Shraddha Shinde Anurag Bapat Nimish Samant </a:t>
                      </a: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rPr>
                        <a:t>Data collection, preprocessing, CNN building, GUI, real-time accuracy evaluation..</a:t>
                      </a:r>
                      <a:endParaRPr lang="en-IN" sz="1100" dirty="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Real-time processing, feature extraction, and spatial correlation utilization.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Document lacks CNN disadvantages; notes incremental learning challenges for accuracy.</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Future research: mitigate accuracy decline, alternative learning, advanced computer vision.</a:t>
                      </a:r>
                      <a:endParaRPr lang="en-IN" sz="1100">
                        <a:effectLst/>
                        <a:latin typeface="Times New Roman" panose="02020603050405020304" pitchFamily="18" charset="0"/>
                        <a:ea typeface="Times New Roman" panose="02020603050405020304" pitchFamily="18" charset="0"/>
                      </a:endParaRPr>
                    </a:p>
                  </a:txBody>
                  <a:tcPr marL="68580" marR="68580" marT="0" marB="0"/>
                </a:tc>
              </a:tr>
              <a:tr h="1847654">
                <a:tc>
                  <a:txBody>
                    <a:bodyPr/>
                    <a:lstStyle/>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Gesture Recognition Based on a Convolutional Neural</a:t>
                      </a:r>
                      <a:endParaRPr lang="en-US" sz="1100" dirty="0">
                        <a:effectLst/>
                        <a:latin typeface="Times New Roman" panose="02020603050405020304" pitchFamily="18" charset="0"/>
                        <a:cs typeface="Times New Roman" panose="02020603050405020304" pitchFamily="18" charset="0"/>
                      </a:endParaRPr>
                    </a:p>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Network–Bidirectional Long Short-Term Memory Network for a</a:t>
                      </a:r>
                      <a:endParaRPr lang="en-US" sz="1100" dirty="0">
                        <a:effectLst/>
                        <a:latin typeface="Times New Roman" panose="02020603050405020304" pitchFamily="18" charset="0"/>
                        <a:cs typeface="Times New Roman" panose="02020603050405020304" pitchFamily="18" charset="0"/>
                      </a:endParaRPr>
                    </a:p>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Wearable Wrist Sensor with Multi-Walled Carbon</a:t>
                      </a:r>
                      <a:endParaRPr lang="en-US" sz="1100" dirty="0">
                        <a:effectLst/>
                        <a:latin typeface="Times New Roman" panose="02020603050405020304" pitchFamily="18" charset="0"/>
                        <a:cs typeface="Times New Roman" panose="02020603050405020304" pitchFamily="18" charset="0"/>
                      </a:endParaRPr>
                    </a:p>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Nanotube/Cotton Fabric Material</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Yang Song,</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Mengru</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Liu,</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Feilu</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Wang,</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Jinggen</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Zhu</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Anyang </a:t>
                      </a: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Huand</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Niuping</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Sun</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Steps: fabricate sensors, integrate into wristband, collect gestures, CNN-BiLSTM, test accuracy.</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Flexible, sensitive pressure sensor from MWCNT/CF composite, integrated into a wristband for accurate gesture recognition.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Challenges: Limited gesture coverage, real-world applicability, scalability, comparative analysis.</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Advancements: HCI, health monitoring, assistive tech, smart textiles, industrial applications.</a:t>
                      </a:r>
                      <a:endParaRPr lang="en-IN" sz="1100">
                        <a:effectLst/>
                        <a:latin typeface="Times New Roman" panose="02020603050405020304" pitchFamily="18" charset="0"/>
                        <a:ea typeface="Times New Roman" panose="02020603050405020304" pitchFamily="18" charset="0"/>
                      </a:endParaRPr>
                    </a:p>
                  </a:txBody>
                  <a:tcPr marL="68580" marR="68580" marT="0" marB="0"/>
                </a:tc>
              </a:tr>
              <a:tr h="1909049">
                <a:tc>
                  <a:txBody>
                    <a:bodyPr/>
                    <a:lstStyle/>
                    <a:p>
                      <a:pPr marL="0" lvl="0" indent="0" algn="l" rtl="0">
                        <a:spcBef>
                          <a:spcPts val="0"/>
                        </a:spcBef>
                        <a:spcAft>
                          <a:spcPts val="0"/>
                        </a:spcAft>
                        <a:buClr>
                          <a:schemeClr val="dk1"/>
                        </a:buClr>
                        <a:buSzPts val="1100"/>
                        <a:buFont typeface="Arial" panose="020B0604020202020204"/>
                        <a:buNone/>
                      </a:pPr>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Sign Language Recognition System Using Deep Neural Network</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Surejya</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Suresh</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Mithun Haridas T.P.</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Supriya M.H</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Method: 2-layer CNN for sign language classification using Python libraries.</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TIdentifies six sign languages, utilizes deep learning, achieves high accuracy, and enables real-world device control.</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Document lacks discussion on drawbacks or challenges of CNN implementation.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rPr>
                        <a:t>Enhance performance, video recognition, integrate with device control for sign language.</a:t>
                      </a:r>
                      <a:endParaRPr lang="en-IN" sz="1100" dirty="0">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149" name="Google Shape;149;p1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aphicFrame>
        <p:nvGraphicFramePr>
          <p:cNvPr id="147" name="Google Shape;147;p14"/>
          <p:cNvGraphicFramePr/>
          <p:nvPr/>
        </p:nvGraphicFramePr>
        <p:xfrm>
          <a:off x="0" y="228830"/>
          <a:ext cx="12192000" cy="5892165"/>
        </p:xfrm>
        <a:graphic>
          <a:graphicData uri="http://schemas.openxmlformats.org/drawingml/2006/table">
            <a:tbl>
              <a:tblPr firstRow="1" bandRow="1">
                <a:noFill/>
                <a:tableStyleId>{80E9E56B-D8B8-4DC6-B1F4-5D483C5C76C1}</a:tableStyleId>
              </a:tblPr>
              <a:tblGrid>
                <a:gridCol w="1764349"/>
                <a:gridCol w="1839231"/>
                <a:gridCol w="1820386"/>
                <a:gridCol w="1936610"/>
                <a:gridCol w="2333684"/>
                <a:gridCol w="2497739"/>
              </a:tblGrid>
              <a:tr h="686435">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a:latin typeface="Times New Roman" panose="02020603050405020304" pitchFamily="18" charset="0"/>
                          <a:cs typeface="Times New Roman" panose="02020603050405020304" pitchFamily="18" charset="0"/>
                        </a:rPr>
                        <a:t>Paper Name</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dirty="0">
                          <a:latin typeface="Times New Roman" panose="02020603050405020304" pitchFamily="18" charset="0"/>
                          <a:cs typeface="Times New Roman" panose="02020603050405020304" pitchFamily="18" charset="0"/>
                        </a:rPr>
                        <a:t>Author Name </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Methodology</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None/>
                      </a:pPr>
                      <a:r>
                        <a:rPr lang="en-US" sz="1800" dirty="0">
                          <a:latin typeface="Times New Roman" panose="02020603050405020304" pitchFamily="18" charset="0"/>
                          <a:cs typeface="Times New Roman" panose="02020603050405020304" pitchFamily="18" charset="0"/>
                        </a:rPr>
                        <a:t>Advantages</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Disadvantages</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900"/>
                        <a:buFont typeface="Arial" panose="020B0604020202020204"/>
                        <a:buNone/>
                        <a:defRPr/>
                      </a:pPr>
                      <a:r>
                        <a:rPr lang="en-US" sz="1800" dirty="0">
                          <a:latin typeface="Times New Roman" panose="02020603050405020304" pitchFamily="18" charset="0"/>
                          <a:cs typeface="Times New Roman" panose="02020603050405020304" pitchFamily="18" charset="0"/>
                        </a:rPr>
                        <a:t>Future Work</a:t>
                      </a:r>
                      <a:endParaRPr lang="en-US" sz="1800" u="none" strike="noStrike" cap="none"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900"/>
                        <a:buFont typeface="Arial" panose="020B0604020202020204"/>
                        <a:buNone/>
                      </a:pP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r>
              <a:tr h="1444132">
                <a:tc>
                  <a:txBody>
                    <a:bodyPr/>
                    <a:lstStyle/>
                    <a:p>
                      <a:pPr algn="just" rtl="0" fontAlgn="t">
                        <a:spcBef>
                          <a:spcPts val="0"/>
                        </a:spcBef>
                        <a:spcAft>
                          <a:spcPts val="0"/>
                        </a:spcAft>
                      </a:pPr>
                      <a:r>
                        <a:rPr lang="en-US" sz="1100" b="0" i="0" u="none" strike="noStrike" dirty="0">
                          <a:solidFill>
                            <a:srgbClr val="000000"/>
                          </a:solidFill>
                          <a:effectLst/>
                          <a:latin typeface="Times New Roman" panose="02020603050405020304" pitchFamily="18" charset="0"/>
                          <a:cs typeface="Times New Roman" panose="02020603050405020304" pitchFamily="18" charset="0"/>
                        </a:rPr>
                        <a:t>A Static Hand Gesture Based Sign Language Recognition System using Convolutional Neural Networks</a:t>
                      </a:r>
                      <a:endParaRPr lang="en-US" sz="1100" dirty="0">
                        <a:effectLst/>
                        <a:latin typeface="Times New Roman" panose="02020603050405020304" pitchFamily="18" charset="0"/>
                        <a:cs typeface="Times New Roman" panose="02020603050405020304" pitchFamily="18" charset="0"/>
                      </a:endParaRPr>
                    </a:p>
                  </a:txBody>
                  <a:tcPr marL="68580" marR="68580"/>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Diksha Hatibaruah</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Anjan Kumar Talukdar</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Kandarpa Kumar Sarma</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Hand segmentation, dataset creation, CNN design, training/testing, live testing, evaluation.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High accuracy, real-time output, and customizable dataset.</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Limitations: lighting, static gestures, computational time, background, Indian Sign Language.</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Advance CNNs for dynamic gestures, diverse sign languages, lighting, translation.</a:t>
                      </a:r>
                      <a:endParaRPr lang="en-IN" sz="1100">
                        <a:effectLst/>
                        <a:latin typeface="Times New Roman" panose="02020603050405020304" pitchFamily="18" charset="0"/>
                        <a:ea typeface="Times New Roman" panose="02020603050405020304" pitchFamily="18" charset="0"/>
                      </a:endParaRPr>
                    </a:p>
                  </a:txBody>
                  <a:tcPr marL="68580" marR="68580" marT="0" marB="0"/>
                </a:tc>
              </a:tr>
              <a:tr h="1875934">
                <a:tc>
                  <a:txBody>
                    <a:bodyPr/>
                    <a:lstStyle/>
                    <a:p>
                      <a:pPr marL="0" lvl="0" indent="0" algn="l" rtl="0">
                        <a:spcBef>
                          <a:spcPts val="0"/>
                        </a:spcBef>
                        <a:spcAft>
                          <a:spcPts val="0"/>
                        </a:spcAft>
                        <a:buClr>
                          <a:schemeClr val="dk1"/>
                        </a:buClr>
                        <a:buSzPts val="1100"/>
                        <a:buFont typeface="Arial" panose="020B0604020202020204"/>
                        <a:buNone/>
                      </a:pPr>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Mudra: Convolutional Neural Network based Indian Sign Language Translator for Banks</a:t>
                      </a: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Gautham </a:t>
                      </a: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Jayadeep</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a:t>
                      </a: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Vishnupriya</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N V </a:t>
                      </a: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Vyshnavi</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Venugopal</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Vishnu S</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Geetha M</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Method: Hand segmentation, dataset creation, CNN design, training, live testing, evaluation.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aims to bridge the communication gap between the deaf-mute community and banks using deep neural network models and demonstrating the effectiveness of advanced technology</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Complexity of Indian Sign Language presents challenges in gesture recognition.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Expand dataset, add sentences, automate, add text-to-speech, explore models.</a:t>
                      </a:r>
                      <a:endParaRPr lang="en-IN" sz="1100">
                        <a:effectLst/>
                        <a:latin typeface="Times New Roman" panose="02020603050405020304" pitchFamily="18" charset="0"/>
                        <a:ea typeface="Times New Roman" panose="02020603050405020304" pitchFamily="18" charset="0"/>
                      </a:endParaRPr>
                    </a:p>
                  </a:txBody>
                  <a:tcPr marL="68580" marR="68580" marT="0" marB="0"/>
                </a:tc>
              </a:tr>
              <a:tr h="1885361">
                <a:tc>
                  <a:txBody>
                    <a:bodyPr/>
                    <a:lstStyle/>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SIGN LANGUAGE RECOGNITION FOR HINDI VARNAMALA USING CNN</a:t>
                      </a:r>
                      <a:endParaRPr lang="en-US" sz="1100" b="0" dirty="0">
                        <a:effectLst/>
                        <a:latin typeface="Times New Roman" panose="02020603050405020304" pitchFamily="18" charset="0"/>
                        <a:cs typeface="Times New Roman" panose="02020603050405020304" pitchFamily="18" charset="0"/>
                      </a:endParaRPr>
                    </a:p>
                    <a:p>
                      <a:br>
                        <a:rPr lang="en-US" sz="1100" dirty="0">
                          <a:latin typeface="Times New Roman" panose="02020603050405020304" pitchFamily="18" charset="0"/>
                          <a:cs typeface="Times New Roman" panose="02020603050405020304" pitchFamily="18" charset="0"/>
                        </a:rPr>
                      </a:b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Pratibha Gupta Priya Rajput Priyanka Katiyar Srishti Sharma </a:t>
                      </a:r>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Shaivya</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Shukla</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Dr.</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Umesh Dwivedi</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Create dataset, train CNN, predict, deploy as web application.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Hindi sign language fosters unity, understanding, bridges communication in India.</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Expand dataset, improve accuracy, ongoing refinement for effective ISL recognition.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rPr>
                        <a:t>Improve accuracy, expand dataset, commercialize for broader adoption.</a:t>
                      </a:r>
                      <a:endParaRPr lang="en-IN" sz="1100" dirty="0">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149" name="Google Shape;149;p1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graphicFrame>
        <p:nvGraphicFramePr>
          <p:cNvPr id="147" name="Google Shape;147;p14"/>
          <p:cNvGraphicFramePr/>
          <p:nvPr/>
        </p:nvGraphicFramePr>
        <p:xfrm>
          <a:off x="0" y="392611"/>
          <a:ext cx="12192001" cy="5604510"/>
        </p:xfrm>
        <a:graphic>
          <a:graphicData uri="http://schemas.openxmlformats.org/drawingml/2006/table">
            <a:tbl>
              <a:tblPr firstRow="1" bandRow="1">
                <a:noFill/>
                <a:tableStyleId>{80E9E56B-D8B8-4DC6-B1F4-5D483C5C76C1}</a:tableStyleId>
              </a:tblPr>
              <a:tblGrid>
                <a:gridCol w="1764349"/>
                <a:gridCol w="1839231"/>
                <a:gridCol w="1820387"/>
                <a:gridCol w="1936611"/>
                <a:gridCol w="2333684"/>
                <a:gridCol w="2497739"/>
              </a:tblGrid>
              <a:tr h="686435">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a:latin typeface="Times New Roman" panose="02020603050405020304" pitchFamily="18" charset="0"/>
                          <a:cs typeface="Times New Roman" panose="02020603050405020304" pitchFamily="18" charset="0"/>
                        </a:rPr>
                        <a:t>Paper Name</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u="none" strike="noStrike" cap="none">
                          <a:latin typeface="Times New Roman" panose="02020603050405020304" pitchFamily="18" charset="0"/>
                          <a:cs typeface="Times New Roman" panose="02020603050405020304" pitchFamily="18" charset="0"/>
                        </a:rPr>
                        <a:t>Author Name </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Methodology</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None/>
                      </a:pPr>
                      <a:r>
                        <a:rPr lang="en-US" sz="1800" dirty="0">
                          <a:latin typeface="Times New Roman" panose="02020603050405020304" pitchFamily="18" charset="0"/>
                          <a:cs typeface="Times New Roman" panose="02020603050405020304" pitchFamily="18" charset="0"/>
                        </a:rPr>
                        <a:t>Advantages</a:t>
                      </a: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900"/>
                        <a:buFont typeface="Arial" panose="020B0604020202020204"/>
                        <a:buNone/>
                      </a:pPr>
                      <a:r>
                        <a:rPr lang="en-US" sz="1800">
                          <a:latin typeface="Times New Roman" panose="02020603050405020304" pitchFamily="18" charset="0"/>
                          <a:cs typeface="Times New Roman" panose="02020603050405020304" pitchFamily="18" charset="0"/>
                        </a:rPr>
                        <a:t>Disadvantages</a:t>
                      </a:r>
                      <a:endParaRPr sz="1800" u="none" strike="noStrike" cap="none">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defTabSz="914400" rtl="0" eaLnBrk="1" fontAlgn="auto" latinLnBrk="0" hangingPunct="1">
                        <a:lnSpc>
                          <a:spcPct val="100000"/>
                        </a:lnSpc>
                        <a:spcBef>
                          <a:spcPts val="0"/>
                        </a:spcBef>
                        <a:spcAft>
                          <a:spcPts val="0"/>
                        </a:spcAft>
                        <a:buClr>
                          <a:srgbClr val="000000"/>
                        </a:buClr>
                        <a:buSzPts val="1900"/>
                        <a:buFont typeface="Arial" panose="020B0604020202020204"/>
                        <a:buNone/>
                        <a:defRPr/>
                      </a:pPr>
                      <a:r>
                        <a:rPr lang="en-US" sz="1800" dirty="0">
                          <a:latin typeface="Times New Roman" panose="02020603050405020304" pitchFamily="18" charset="0"/>
                          <a:cs typeface="Times New Roman" panose="02020603050405020304" pitchFamily="18" charset="0"/>
                        </a:rPr>
                        <a:t>Future Work</a:t>
                      </a:r>
                      <a:endParaRPr lang="en-US" sz="1800" u="none" strike="noStrike" cap="none" dirty="0">
                        <a:latin typeface="Times New Roman" panose="02020603050405020304" pitchFamily="18" charset="0"/>
                        <a:cs typeface="Times New Roman" panose="02020603050405020304" pitchFamily="18" charset="0"/>
                      </a:endParaRPr>
                    </a:p>
                    <a:p>
                      <a:pPr marL="0" marR="0" lvl="0" indent="0" algn="l" rtl="0">
                        <a:lnSpc>
                          <a:spcPct val="100000"/>
                        </a:lnSpc>
                        <a:spcBef>
                          <a:spcPts val="0"/>
                        </a:spcBef>
                        <a:spcAft>
                          <a:spcPts val="0"/>
                        </a:spcAft>
                        <a:buClr>
                          <a:srgbClr val="000000"/>
                        </a:buClr>
                        <a:buSzPts val="1900"/>
                        <a:buFont typeface="Arial" panose="020B0604020202020204"/>
                        <a:buNone/>
                      </a:pPr>
                      <a:endParaRPr sz="1800" u="none" strike="noStrike" cap="none" dirty="0">
                        <a:latin typeface="Times New Roman" panose="02020603050405020304" pitchFamily="18" charset="0"/>
                        <a:cs typeface="Times New Roman" panose="02020603050405020304" pitchFamily="18" charset="0"/>
                      </a:endParaRPr>
                    </a:p>
                  </a:txBody>
                  <a:tcPr marL="91450" marR="91450" marT="45725" marB="45725"/>
                </a:tc>
              </a:tr>
              <a:tr h="1627832">
                <a:tc>
                  <a:txBody>
                    <a:bodyPr/>
                    <a:lstStyle/>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 Multitask Sign Language Recognition System Using</a:t>
                      </a:r>
                      <a:endParaRPr lang="en-US" sz="1100" b="0" dirty="0">
                        <a:effectLst/>
                        <a:latin typeface="Times New Roman" panose="02020603050405020304" pitchFamily="18" charset="0"/>
                        <a:cs typeface="Times New Roman" panose="02020603050405020304" pitchFamily="18" charset="0"/>
                      </a:endParaRPr>
                    </a:p>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Commodity Wi-Fi</a:t>
                      </a:r>
                      <a:endParaRPr lang="en-US" sz="1100" b="0" dirty="0">
                        <a:effectLst/>
                        <a:latin typeface="Times New Roman" panose="02020603050405020304" pitchFamily="18" charset="0"/>
                        <a:cs typeface="Times New Roman" panose="02020603050405020304" pitchFamily="18" charset="0"/>
                      </a:endParaRPr>
                    </a:p>
                    <a:p>
                      <a:br>
                        <a:rPr lang="en-US"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Zhongjian Gao</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Chien-Cheng Lee </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Lianhui Zheng</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Ruige Zhang</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Xiaofu Xu1</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Wi-SignFi: CSI data, eight-layer CNN, KNN for multitask recognition.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l">
                        <a:lnSpc>
                          <a:spcPct val="115000"/>
                        </a:lnSpc>
                      </a:pPr>
                      <a:r>
                        <a:rPr lang="en-IN" sz="1100">
                          <a:effectLst/>
                          <a:latin typeface="Times New Roman" panose="02020603050405020304" pitchFamily="18" charset="0"/>
                          <a:ea typeface="Times New Roman" panose="02020603050405020304" pitchFamily="18" charset="0"/>
                        </a:rPr>
                        <a:t>Wi-Fi sensing: wide range, less privacy concerns, cost-effective, easy deployment.</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Accuracy influenced by input resolution, lightweight CNN may capture limitations.</a:t>
                      </a:r>
                      <a:endParaRPr lang="en-IN" sz="1100">
                        <a:effectLst/>
                        <a:latin typeface="Times New Roman" panose="02020603050405020304" pitchFamily="18" charset="0"/>
                        <a:ea typeface="Times New Roman" panose="02020603050405020304" pitchFamily="18" charset="0"/>
                      </a:endParaRPr>
                    </a:p>
                    <a:p>
                      <a:pPr algn="just">
                        <a:lnSpc>
                          <a:spcPct val="115000"/>
                        </a:lnSpc>
                      </a:pPr>
                      <a:r>
                        <a:rPr lang="en-IN" sz="1100">
                          <a:effectLst/>
                          <a:latin typeface="Times New Roman" panose="02020603050405020304" pitchFamily="18" charset="0"/>
                          <a:ea typeface="Times New Roman" panose="02020603050405020304" pitchFamily="18" charset="0"/>
                        </a:rPr>
                        <a:t> </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Integrate IoT, capture dynamics, explore sensing, embed real-time applications.</a:t>
                      </a:r>
                      <a:endParaRPr lang="en-IN" sz="1100">
                        <a:effectLst/>
                        <a:latin typeface="Times New Roman" panose="02020603050405020304" pitchFamily="18" charset="0"/>
                        <a:ea typeface="Times New Roman" panose="02020603050405020304" pitchFamily="18" charset="0"/>
                      </a:endParaRPr>
                    </a:p>
                  </a:txBody>
                  <a:tcPr marL="68580" marR="68580" marT="0" marB="0"/>
                </a:tc>
              </a:tr>
              <a:tr h="1536569">
                <a:tc>
                  <a:txBody>
                    <a:bodyPr/>
                    <a:lstStyle/>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Dynamic Sign Language Recognition Based on CBAM with</a:t>
                      </a:r>
                      <a:endParaRPr lang="en-US" sz="1100" b="0" dirty="0">
                        <a:effectLst/>
                        <a:latin typeface="Times New Roman" panose="02020603050405020304" pitchFamily="18" charset="0"/>
                        <a:cs typeface="Times New Roman" panose="02020603050405020304" pitchFamily="18" charset="0"/>
                      </a:endParaRPr>
                    </a:p>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Autoencoder Time Series Neural Network</a:t>
                      </a:r>
                      <a:endParaRPr lang="en-US" sz="1100" b="0" dirty="0">
                        <a:effectLst/>
                        <a:latin typeface="Times New Roman" panose="02020603050405020304" pitchFamily="18" charset="0"/>
                        <a:cs typeface="Times New Roman" panose="02020603050405020304" pitchFamily="18" charset="0"/>
                      </a:endParaRPr>
                    </a:p>
                    <a:p>
                      <a:br>
                        <a:rPr lang="en-US"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Yanglai Huang ,</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Jing Huang ,</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Xiaoyue Wu</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Yu Jia </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Utilize convolutional self-coding network with CBAM for recognition, including preprocessing.</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Method improves accuracy (89.90%) and generalization via continuous sample expansion.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Limitations: monotonous input, lack of optical flow, multimodal fusion.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Fuse multimodal data, advance neural architectures for better recognition accuracy.</a:t>
                      </a:r>
                      <a:endParaRPr lang="en-IN" sz="1100">
                        <a:effectLst/>
                        <a:latin typeface="Times New Roman" panose="02020603050405020304" pitchFamily="18" charset="0"/>
                        <a:ea typeface="Times New Roman" panose="02020603050405020304" pitchFamily="18" charset="0"/>
                      </a:endParaRPr>
                    </a:p>
                  </a:txBody>
                  <a:tcPr marL="68580" marR="68580" marT="0" marB="0"/>
                </a:tc>
              </a:tr>
              <a:tr h="1753386">
                <a:tc>
                  <a:txBody>
                    <a:bodyPr/>
                    <a:lstStyle/>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Improved Recognition of Kurdish Sign Language Using</a:t>
                      </a:r>
                      <a:endParaRPr lang="en-US" sz="1100" b="0" dirty="0">
                        <a:effectLst/>
                        <a:latin typeface="Times New Roman" panose="02020603050405020304" pitchFamily="18" charset="0"/>
                        <a:cs typeface="Times New Roman" panose="02020603050405020304" pitchFamily="18" charset="0"/>
                      </a:endParaRPr>
                    </a:p>
                    <a:p>
                      <a:pPr rtl="0"/>
                      <a:r>
                        <a:rPr lang="en-US"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Modified CNN</a:t>
                      </a:r>
                      <a:endParaRPr lang="en-US" sz="1100" b="0" dirty="0">
                        <a:effectLst/>
                        <a:latin typeface="Times New Roman" panose="02020603050405020304" pitchFamily="18" charset="0"/>
                        <a:cs typeface="Times New Roman" panose="02020603050405020304" pitchFamily="18" charset="0"/>
                      </a:endParaRPr>
                    </a:p>
                    <a:p>
                      <a:br>
                        <a:rPr lang="en-US" sz="1100" dirty="0">
                          <a:latin typeface="Times New Roman" panose="02020603050405020304" pitchFamily="18" charset="0"/>
                          <a:cs typeface="Times New Roman" panose="02020603050405020304" pitchFamily="18" charset="0"/>
                        </a:rPr>
                      </a:b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rtl="0"/>
                      <a:r>
                        <a:rPr lang="en-IN" sz="1100" b="0" i="0" u="none" strike="noStrike" cap="none" dirty="0" err="1">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Karwan</a:t>
                      </a:r>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 Mahdi Hama Rawf </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Ayub Othman Abdulrahman</a:t>
                      </a:r>
                      <a:endParaRPr lang="en-IN" sz="1100" b="0" dirty="0">
                        <a:effectLst/>
                        <a:latin typeface="Times New Roman" panose="02020603050405020304" pitchFamily="18" charset="0"/>
                        <a:cs typeface="Times New Roman" panose="02020603050405020304" pitchFamily="18" charset="0"/>
                      </a:endParaRPr>
                    </a:p>
                    <a:p>
                      <a:pPr rtl="0"/>
                      <a:r>
                        <a:rPr lang="en-IN" sz="1100" b="0" i="0" u="none" strike="noStrike" cap="none" dirty="0">
                          <a:solidFill>
                            <a:schemeClr val="dk1"/>
                          </a:solidFill>
                          <a:effectLst/>
                          <a:latin typeface="Times New Roman" panose="02020603050405020304" pitchFamily="18" charset="0"/>
                          <a:ea typeface="Calibri" panose="020F0502020204030204"/>
                          <a:cs typeface="Times New Roman" panose="02020603050405020304" pitchFamily="18" charset="0"/>
                          <a:sym typeface="Arial" panose="020B0604020202020204"/>
                        </a:rPr>
                        <a:t>Aree Ali Mohammed</a:t>
                      </a:r>
                      <a:endParaRPr lang="en-IN" sz="1100" b="0" dirty="0">
                        <a:effectLst/>
                        <a:latin typeface="Times New Roman" panose="02020603050405020304" pitchFamily="18" charset="0"/>
                        <a:cs typeface="Times New Roman" panose="02020603050405020304" pitchFamily="18" charset="0"/>
                      </a:endParaRPr>
                    </a:p>
                    <a:p>
                      <a:br>
                        <a:rPr lang="en-IN" sz="1100" dirty="0">
                          <a:latin typeface="Times New Roman" panose="02020603050405020304" pitchFamily="18" charset="0"/>
                          <a:cs typeface="Times New Roman" panose="02020603050405020304" pitchFamily="18" charset="0"/>
                        </a:rPr>
                      </a:br>
                      <a:endParaRPr sz="1100" dirty="0">
                        <a:latin typeface="Times New Roman" panose="02020603050405020304" pitchFamily="18" charset="0"/>
                        <a:cs typeface="Times New Roman" panose="02020603050405020304" pitchFamily="18" charset="0"/>
                      </a:endParaRPr>
                    </a:p>
                  </a:txBody>
                  <a:tcPr marL="91450" marR="91450" marT="45725" marB="45725"/>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CNN architecture achieves high accuracy for Kurdish sign letter recognition.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KuSL system: 98.8% accuracy aids Kurdish deaf community, fostering independence.</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a:effectLst/>
                          <a:latin typeface="Times New Roman" panose="02020603050405020304" pitchFamily="18" charset="0"/>
                          <a:ea typeface="Times New Roman" panose="02020603050405020304" pitchFamily="18" charset="0"/>
                        </a:rPr>
                        <a:t>Concerns: overfitting, real-time execution, intricate contexts, optimization, technology integration.</a:t>
                      </a:r>
                      <a:endParaRPr lang="en-IN" sz="1100">
                        <a:effectLst/>
                        <a:latin typeface="Times New Roman" panose="02020603050405020304" pitchFamily="18" charset="0"/>
                        <a:ea typeface="Times New Roman" panose="02020603050405020304" pitchFamily="18" charset="0"/>
                      </a:endParaRPr>
                    </a:p>
                  </a:txBody>
                  <a:tcPr marL="68580" marR="68580" marT="0" marB="0"/>
                </a:tc>
                <a:tc>
                  <a:txBody>
                    <a:bodyPr/>
                    <a:lstStyle/>
                    <a:p>
                      <a:pPr algn="just">
                        <a:lnSpc>
                          <a:spcPct val="115000"/>
                        </a:lnSpc>
                      </a:pPr>
                      <a:r>
                        <a:rPr lang="en-IN" sz="1100" dirty="0">
                          <a:effectLst/>
                          <a:latin typeface="Times New Roman" panose="02020603050405020304" pitchFamily="18" charset="0"/>
                          <a:ea typeface="Times New Roman" panose="02020603050405020304" pitchFamily="18" charset="0"/>
                        </a:rPr>
                        <a:t>Enhance real-time, handle complexity, expand vocab, promote inclusivity through tech.</a:t>
                      </a:r>
                      <a:endParaRPr lang="en-IN" sz="1100" dirty="0">
                        <a:effectLst/>
                        <a:latin typeface="Times New Roman" panose="02020603050405020304" pitchFamily="18" charset="0"/>
                        <a:ea typeface="Times New Roman" panose="02020603050405020304" pitchFamily="18" charset="0"/>
                      </a:endParaRPr>
                    </a:p>
                  </a:txBody>
                  <a:tcPr marL="68580" marR="68580" marT="0" marB="0"/>
                </a:tc>
              </a:tr>
            </a:tbl>
          </a:graphicData>
        </a:graphic>
      </p:graphicFrame>
      <p:sp>
        <p:nvSpPr>
          <p:cNvPr id="149" name="Google Shape;149;p1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5"/>
          <p:cNvSpPr txBox="1">
            <a:spLocks noGrp="1"/>
          </p:cNvSpPr>
          <p:nvPr>
            <p:ph type="title"/>
          </p:nvPr>
        </p:nvSpPr>
        <p:spPr>
          <a:xfrm>
            <a:off x="1097280" y="762000"/>
            <a:ext cx="10058400" cy="833120"/>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4000" b="1" u="sng" dirty="0">
                <a:latin typeface="Times New Roman" panose="02020603050405020304" pitchFamily="18" charset="0"/>
                <a:cs typeface="Times New Roman" panose="02020603050405020304" pitchFamily="18" charset="0"/>
              </a:rPr>
              <a:t>PROBLEM STATEMENT</a:t>
            </a:r>
            <a:endParaRPr sz="4000" dirty="0">
              <a:latin typeface="Times New Roman" panose="02020603050405020304" pitchFamily="18" charset="0"/>
              <a:cs typeface="Times New Roman" panose="02020603050405020304" pitchFamily="18" charset="0"/>
            </a:endParaRPr>
          </a:p>
        </p:txBody>
      </p:sp>
      <p:sp>
        <p:nvSpPr>
          <p:cNvPr id="174" name="Google Shape;174;p5"/>
          <p:cNvSpPr txBox="1">
            <a:spLocks noGrp="1"/>
          </p:cNvSpPr>
          <p:nvPr>
            <p:ph type="body" idx="1"/>
          </p:nvPr>
        </p:nvSpPr>
        <p:spPr>
          <a:xfrm>
            <a:off x="1066800" y="1917065"/>
            <a:ext cx="10058400" cy="4062095"/>
          </a:xfrm>
          <a:prstGeom prst="rect">
            <a:avLst/>
          </a:prstGeom>
          <a:noFill/>
          <a:ln>
            <a:noFill/>
          </a:ln>
        </p:spPr>
        <p:txBody>
          <a:bodyPr spcFirstLastPara="1" wrap="square" lIns="0" tIns="45700" rIns="0" bIns="45700" anchor="t" anchorCtr="0">
            <a:noAutofit/>
          </a:bodyPr>
          <a:lstStyle/>
          <a:p>
            <a:pPr rtl="0">
              <a:lnSpc>
                <a:spcPct val="150000"/>
              </a:lnSpc>
              <a:spcBef>
                <a:spcPts val="0"/>
              </a:spcBef>
              <a:spcAft>
                <a:spcPts val="0"/>
              </a:spcAft>
              <a:buClr>
                <a:srgbClr val="9B2D1F"/>
              </a:buClr>
              <a:buFont typeface="Arial" panose="020B0604020202020204" pitchFamily="34" charset="0"/>
              <a:buChar char="•"/>
            </a:pPr>
            <a:r>
              <a:rPr lang="en-US" sz="1800" b="0" i="0" u="none" strike="noStrike" dirty="0">
                <a:solidFill>
                  <a:srgbClr val="0C0C0C"/>
                </a:solidFill>
                <a:effectLst/>
                <a:latin typeface="Times New Roman" panose="02020603050405020304" pitchFamily="18" charset="0"/>
                <a:cs typeface="Times New Roman" panose="02020603050405020304" pitchFamily="18" charset="0"/>
              </a:rPr>
              <a:t>The desire for a computer-based solution is significant in this age of technology for deaf people. However, researchers have been working on the problem for quite some time, and the results are promising. Although interesting technologies for voice recognition are becoming available, there is currently no commercial solution for sign recognition on the market.</a:t>
            </a:r>
            <a:endParaRPr lang="en-US" sz="1800" b="0" i="0" u="none" strike="noStrike" dirty="0">
              <a:solidFill>
                <a:srgbClr val="0C0C0C"/>
              </a:solidFill>
              <a:effectLst/>
              <a:latin typeface="Times New Roman" panose="02020603050405020304" pitchFamily="18" charset="0"/>
              <a:cs typeface="Times New Roman" panose="02020603050405020304" pitchFamily="18" charset="0"/>
            </a:endParaRPr>
          </a:p>
          <a:p>
            <a:pPr rtl="0">
              <a:lnSpc>
                <a:spcPct val="150000"/>
              </a:lnSpc>
              <a:spcBef>
                <a:spcPts val="0"/>
              </a:spcBef>
              <a:spcAft>
                <a:spcPts val="0"/>
              </a:spcAft>
              <a:buClr>
                <a:srgbClr val="9B2D1F"/>
              </a:buClr>
              <a:buFont typeface="Arial" panose="020B0604020202020204" pitchFamily="34" charset="0"/>
              <a:buChar char="•"/>
            </a:pPr>
            <a:endParaRPr lang="en-US" sz="1800" b="0" dirty="0">
              <a:effectLst/>
              <a:latin typeface="Times New Roman" panose="02020603050405020304" pitchFamily="18" charset="0"/>
              <a:cs typeface="Times New Roman" panose="02020603050405020304" pitchFamily="18" charset="0"/>
            </a:endParaRPr>
          </a:p>
          <a:p>
            <a:pPr rtl="0">
              <a:lnSpc>
                <a:spcPct val="150000"/>
              </a:lnSpc>
              <a:spcBef>
                <a:spcPts val="0"/>
              </a:spcBef>
              <a:spcAft>
                <a:spcPts val="0"/>
              </a:spcAft>
              <a:buClr>
                <a:srgbClr val="9B2D1F"/>
              </a:buClr>
              <a:buFont typeface="Arial" panose="020B0604020202020204" pitchFamily="34" charset="0"/>
              <a:buChar char="•"/>
            </a:pPr>
            <a:r>
              <a:rPr lang="en-US" sz="1800" b="0" i="0" u="none" strike="noStrike" dirty="0">
                <a:solidFill>
                  <a:srgbClr val="0C0C0C"/>
                </a:solidFill>
                <a:effectLst/>
                <a:latin typeface="Times New Roman" panose="02020603050405020304" pitchFamily="18" charset="0"/>
                <a:cs typeface="Times New Roman" panose="02020603050405020304" pitchFamily="18" charset="0"/>
              </a:rPr>
              <a:t>The gesture is a vital and meaningful mode of communication for the </a:t>
            </a:r>
            <a:r>
              <a:rPr lang="en-US" sz="1800" b="0" i="0" u="none" strike="noStrike" dirty="0" err="1">
                <a:solidFill>
                  <a:srgbClr val="0C0C0C"/>
                </a:solidFill>
                <a:effectLst/>
                <a:latin typeface="Times New Roman" panose="02020603050405020304" pitchFamily="18" charset="0"/>
                <a:cs typeface="Times New Roman" panose="02020603050405020304" pitchFamily="18" charset="0"/>
              </a:rPr>
              <a:t>deafperson</a:t>
            </a:r>
            <a:r>
              <a:rPr lang="en-US" sz="1800" b="0" i="0" u="none" strike="noStrike" dirty="0">
                <a:solidFill>
                  <a:srgbClr val="0C0C0C"/>
                </a:solidFill>
                <a:effectLst/>
                <a:latin typeface="Times New Roman" panose="02020603050405020304" pitchFamily="18" charset="0"/>
                <a:cs typeface="Times New Roman" panose="02020603050405020304" pitchFamily="18" charset="0"/>
              </a:rPr>
              <a:t>. So here is the computer-based method for regular people to understand what the differently-abled individual is trying to </a:t>
            </a:r>
            <a:r>
              <a:rPr lang="en-US" sz="1800" b="0" i="0" u="none" strike="noStrike" dirty="0" err="1">
                <a:solidFill>
                  <a:srgbClr val="0C0C0C"/>
                </a:solidFill>
                <a:effectLst/>
                <a:latin typeface="Times New Roman" panose="02020603050405020304" pitchFamily="18" charset="0"/>
                <a:cs typeface="Times New Roman" panose="02020603050405020304" pitchFamily="18" charset="0"/>
              </a:rPr>
              <a:t>say.In</a:t>
            </a:r>
            <a:r>
              <a:rPr lang="en-US" sz="1800" b="0" i="0" u="none" strike="noStrike" dirty="0">
                <a:solidFill>
                  <a:srgbClr val="0C0C0C"/>
                </a:solidFill>
                <a:effectLst/>
                <a:latin typeface="Times New Roman" panose="02020603050405020304" pitchFamily="18" charset="0"/>
                <a:cs typeface="Times New Roman" panose="02020603050405020304" pitchFamily="18" charset="0"/>
              </a:rPr>
              <a:t> our system, the user will perform the hand gestures or signs by turning on their camera, and the system will detect the sign and display it to the user.</a:t>
            </a:r>
            <a:br>
              <a:rPr lang="en-US" sz="1800" dirty="0">
                <a:latin typeface="Times New Roman" panose="02020603050405020304" pitchFamily="18" charset="0"/>
                <a:cs typeface="Times New Roman" panose="02020603050405020304" pitchFamily="18" charset="0"/>
              </a:rPr>
            </a:br>
            <a:endParaRPr sz="1800" dirty="0">
              <a:latin typeface="Times New Roman" panose="02020603050405020304" pitchFamily="18" charset="0"/>
              <a:cs typeface="Times New Roman" panose="02020603050405020304" pitchFamily="18" charset="0"/>
            </a:endParaRPr>
          </a:p>
        </p:txBody>
      </p:sp>
      <p:sp>
        <p:nvSpPr>
          <p:cNvPr id="175" name="Google Shape;175;p5"/>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4"/>
          <p:cNvSpPr txBox="1">
            <a:spLocks noGrp="1"/>
          </p:cNvSpPr>
          <p:nvPr>
            <p:ph type="title"/>
          </p:nvPr>
        </p:nvSpPr>
        <p:spPr>
          <a:xfrm>
            <a:off x="1066800" y="663575"/>
            <a:ext cx="10058400" cy="768350"/>
          </a:xfrm>
          <a:prstGeom prst="rect">
            <a:avLst/>
          </a:prstGeom>
          <a:noFill/>
          <a:ln>
            <a:noFill/>
          </a:ln>
        </p:spPr>
        <p:txBody>
          <a:bodyPr spcFirstLastPara="1" wrap="square" lIns="91425" tIns="45700" rIns="91425" bIns="45700" anchor="b" anchorCtr="0">
            <a:normAutofit/>
          </a:bodyPr>
          <a:lstStyle/>
          <a:p>
            <a:pPr marL="0" lvl="0" indent="0" algn="ctr" rtl="0">
              <a:lnSpc>
                <a:spcPct val="85000"/>
              </a:lnSpc>
              <a:spcBef>
                <a:spcPts val="0"/>
              </a:spcBef>
              <a:spcAft>
                <a:spcPts val="0"/>
              </a:spcAft>
              <a:buClr>
                <a:srgbClr val="3F3F3F"/>
              </a:buClr>
              <a:buSzPts val="6600"/>
              <a:buFont typeface="Calibri" panose="020F0502020204030204"/>
              <a:buNone/>
            </a:pPr>
            <a:r>
              <a:rPr lang="en-US" sz="4000" b="1" u="sng" dirty="0">
                <a:latin typeface="Times New Roman" panose="02020603050405020304" pitchFamily="18" charset="0"/>
                <a:cs typeface="Times New Roman" panose="02020603050405020304" pitchFamily="18" charset="0"/>
              </a:rPr>
              <a:t>MOTIVATION</a:t>
            </a:r>
            <a:endParaRPr sz="4000" dirty="0">
              <a:latin typeface="Times New Roman" panose="02020603050405020304" pitchFamily="18" charset="0"/>
              <a:cs typeface="Times New Roman" panose="02020603050405020304" pitchFamily="18" charset="0"/>
            </a:endParaRPr>
          </a:p>
        </p:txBody>
      </p:sp>
      <p:sp>
        <p:nvSpPr>
          <p:cNvPr id="133" name="Google Shape;133;p4"/>
          <p:cNvSpPr txBox="1">
            <a:spLocks noGrp="1"/>
          </p:cNvSpPr>
          <p:nvPr>
            <p:ph type="sldNum" idx="12"/>
          </p:nvPr>
        </p:nvSpPr>
        <p:spPr>
          <a:xfrm>
            <a:off x="9900458" y="6459785"/>
            <a:ext cx="13119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1000"/>
              <a:buFont typeface="Arial" panose="020B0604020202020204"/>
              <a:buNone/>
            </a:pPr>
            <a:fld id="{00000000-1234-1234-1234-123412341234}" type="slidenum">
              <a:rPr lang="en-US"/>
            </a:fld>
            <a:endParaRPr lang="en-US"/>
          </a:p>
        </p:txBody>
      </p:sp>
      <p:pic>
        <p:nvPicPr>
          <p:cNvPr id="134" name="Google Shape;134;p4"/>
          <p:cNvPicPr preferRelativeResize="0"/>
          <p:nvPr/>
        </p:nvPicPr>
        <p:blipFill>
          <a:blip r:embed="rId1"/>
          <a:stretch>
            <a:fillRect/>
          </a:stretch>
        </p:blipFill>
        <p:spPr>
          <a:xfrm>
            <a:off x="7262600" y="1909000"/>
            <a:ext cx="4554575" cy="4353275"/>
          </a:xfrm>
          <a:prstGeom prst="rect">
            <a:avLst/>
          </a:prstGeom>
          <a:noFill/>
          <a:ln>
            <a:noFill/>
          </a:ln>
        </p:spPr>
      </p:pic>
      <p:sp>
        <p:nvSpPr>
          <p:cNvPr id="135" name="Google Shape;135;p4"/>
          <p:cNvSpPr txBox="1"/>
          <p:nvPr/>
        </p:nvSpPr>
        <p:spPr>
          <a:xfrm>
            <a:off x="459100" y="1909000"/>
            <a:ext cx="6573000" cy="4182745"/>
          </a:xfrm>
          <a:prstGeom prst="rect">
            <a:avLst/>
          </a:prstGeom>
          <a:noFill/>
          <a:ln>
            <a:noFill/>
          </a:ln>
        </p:spPr>
        <p:txBody>
          <a:bodyPr spcFirstLastPara="1" wrap="square" lIns="91425" tIns="91425" rIns="91425" bIns="91425" anchor="t" anchorCtr="0">
            <a:spAutoFit/>
          </a:bodyPr>
          <a:lstStyle/>
          <a:p>
            <a:pPr marL="444500" lvl="0" indent="-342900" algn="just" rtl="0">
              <a:lnSpc>
                <a:spcPct val="130000"/>
              </a:lnSpc>
              <a:spcBef>
                <a:spcPts val="1400"/>
              </a:spcBef>
              <a:spcAft>
                <a:spcPts val="0"/>
              </a:spcAft>
              <a:buClr>
                <a:schemeClr val="accent2"/>
              </a:buClr>
              <a:buSzPts val="2000"/>
              <a:buFont typeface="Arial" panose="020B0604020202020204" pitchFamily="34" charset="0"/>
              <a:buChar char="•"/>
            </a:pPr>
            <a:r>
              <a:rPr lang="en-US"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Sign language is learned by deaf and dumb, and usually it is not known to normal people, so it becomes a challenge for communication between a normal and hearing impaired person.</a:t>
            </a:r>
            <a:endParaRPr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44500" lvl="0" indent="-342900" algn="just" rtl="0">
              <a:lnSpc>
                <a:spcPct val="130000"/>
              </a:lnSpc>
              <a:spcBef>
                <a:spcPts val="0"/>
              </a:spcBef>
              <a:spcAft>
                <a:spcPts val="0"/>
              </a:spcAft>
              <a:buClr>
                <a:schemeClr val="accent2"/>
              </a:buClr>
              <a:buSzPts val="2000"/>
              <a:buFont typeface="Arial" panose="020B0604020202020204" pitchFamily="34" charset="0"/>
              <a:buChar char="•"/>
            </a:pPr>
            <a:r>
              <a:rPr lang="en-US"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Its strike to our mind to bridge the between hearing impaired and normal people to make the communication easier. </a:t>
            </a:r>
            <a:endParaRPr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a:p>
            <a:pPr marL="444500" lvl="0" indent="-342900" algn="just" rtl="0">
              <a:lnSpc>
                <a:spcPct val="130000"/>
              </a:lnSpc>
              <a:spcBef>
                <a:spcPts val="0"/>
              </a:spcBef>
              <a:spcAft>
                <a:spcPts val="0"/>
              </a:spcAft>
              <a:buClr>
                <a:schemeClr val="accent2"/>
              </a:buClr>
              <a:buSzPts val="2000"/>
              <a:buFont typeface="Arial" panose="020B0604020202020204" pitchFamily="34" charset="0"/>
              <a:buChar char="•"/>
            </a:pPr>
            <a:r>
              <a:rPr lang="en-US"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rPr>
              <a:t>Sign language recognition (SLR) system takes an input expression from the hearing impaired person gives output to the normal person in the form of  text.</a:t>
            </a:r>
            <a:endParaRPr sz="2000" dirty="0">
              <a:solidFill>
                <a:schemeClr val="dk1"/>
              </a:solidFill>
              <a:latin typeface="Times New Roman" panose="02020603050405020304" pitchFamily="18" charset="0"/>
              <a:ea typeface="Roboto" panose="02000000000000000000"/>
              <a:cs typeface="Times New Roman" panose="02020603050405020304" pitchFamily="18" charset="0"/>
              <a:sym typeface="Roboto" panose="0200000000000000000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rgbClr val="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13555</Words>
  <Application>WPS Presentation</Application>
  <PresentationFormat>Widescreen</PresentationFormat>
  <Paragraphs>421</Paragraphs>
  <Slides>22</Slides>
  <Notes>17</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22</vt:i4>
      </vt:variant>
    </vt:vector>
  </HeadingPairs>
  <TitlesOfParts>
    <vt:vector size="36" baseType="lpstr">
      <vt:lpstr>Arial</vt:lpstr>
      <vt:lpstr>SimSun</vt:lpstr>
      <vt:lpstr>Wingdings</vt:lpstr>
      <vt:lpstr>Arial</vt:lpstr>
      <vt:lpstr>Calibri</vt:lpstr>
      <vt:lpstr>Times New Roman</vt:lpstr>
      <vt:lpstr>Arial Rounded</vt:lpstr>
      <vt:lpstr>Noto Sans Symbols</vt:lpstr>
      <vt:lpstr>Roboto</vt:lpstr>
      <vt:lpstr>Segoe Print</vt:lpstr>
      <vt:lpstr>Microsoft YaHei</vt:lpstr>
      <vt:lpstr>Arial Unicode MS</vt:lpstr>
      <vt:lpstr>Algerian</vt:lpstr>
      <vt:lpstr>Retrospect</vt:lpstr>
      <vt:lpstr>G.H.RAISONI INSTITUTE OF      ENGINEERING AND MANAGMENT</vt:lpstr>
      <vt:lpstr>CONTENTS</vt:lpstr>
      <vt:lpstr>INTRODUCTION</vt:lpstr>
      <vt:lpstr>LITERATURE SURVEY</vt:lpstr>
      <vt:lpstr>PowerPoint 演示文稿</vt:lpstr>
      <vt:lpstr>PowerPoint 演示文稿</vt:lpstr>
      <vt:lpstr>PowerPoint 演示文稿</vt:lpstr>
      <vt:lpstr>PROBLEM STATEMENT</vt:lpstr>
      <vt:lpstr>MOTIVATION</vt:lpstr>
      <vt:lpstr>OBJECTIVES</vt:lpstr>
      <vt:lpstr>WORKING</vt:lpstr>
      <vt:lpstr>PowerPoint 演示文稿</vt:lpstr>
      <vt:lpstr>PowerPoint 演示文稿</vt:lpstr>
      <vt:lpstr> CONVOLUTIONAL NEURAL NETWORK</vt:lpstr>
      <vt:lpstr>RESULT</vt:lpstr>
      <vt:lpstr>APPROACH</vt:lpstr>
      <vt:lpstr>CONCLUSION</vt:lpstr>
      <vt:lpstr>Future Scope</vt:lpstr>
      <vt:lpstr>REFERENCES</vt:lpstr>
      <vt:lpstr>PowerPoint 演示文稿</vt:lpstr>
      <vt:lpstr>PowerPoint 演示文稿</vt:lpstr>
      <vt:lpstr>THANK YOU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G.H.RAISONI INSTITUTE OF      ENGINEERING AND TECHNOLOGY</dc:title>
  <dc:creator>Lenovo</dc:creator>
  <cp:lastModifiedBy>PranaliPatil</cp:lastModifiedBy>
  <cp:revision>18</cp:revision>
  <dcterms:created xsi:type="dcterms:W3CDTF">2020-09-20T14:12:00Z</dcterms:created>
  <dcterms:modified xsi:type="dcterms:W3CDTF">2024-05-25T06:33:03Z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3B2F99971BE9415683FED6D3A3C5F8BA_12</vt:lpwstr>
  </property>
  <property fmtid="{D5CDD505-2E9C-101B-9397-08002B2CF9AE}" pid="3" name="KSOProductBuildVer">
    <vt:lpwstr>2057-12.2.0.16909</vt:lpwstr>
  </property>
</Properties>
</file>